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Lst>
  <p:sldSz cx="18288000" cy="10287000"/>
  <p:notesSz cx="6858000" cy="9144000"/>
  <p:embeddedFontLst>
    <p:embeddedFont>
      <p:font typeface="Alfa Slab One" charset="1" panose="00000500000000000000"/>
      <p:regular r:id="rId6"/>
    </p:embeddedFont>
    <p:embeddedFont>
      <p:font typeface="Alfa Slab One Italics" charset="1" panose="000005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Roboto Condensed" charset="1" panose="02000000000000000000"/>
      <p:regular r:id="rId12"/>
    </p:embeddedFont>
    <p:embeddedFont>
      <p:font typeface="Roboto Condensed Bold" charset="1" panose="02000000000000000000"/>
      <p:regular r:id="rId13"/>
    </p:embeddedFont>
    <p:embeddedFont>
      <p:font typeface="Roboto Condensed Italics" charset="1" panose="02000000000000000000"/>
      <p:regular r:id="rId14"/>
    </p:embeddedFont>
    <p:embeddedFont>
      <p:font typeface="Roboto Condensed Bold Italics" charset="1" panose="02000000000000000000"/>
      <p:regular r:id="rId15"/>
    </p:embeddedFont>
    <p:embeddedFont>
      <p:font typeface="Canva Sans" charset="1" panose="020B0503030501040103"/>
      <p:regular r:id="rId16"/>
    </p:embeddedFont>
    <p:embeddedFont>
      <p:font typeface="Canva Sans Bold" charset="1" panose="020B0803030501040103"/>
      <p:regular r:id="rId17"/>
    </p:embeddedFont>
    <p:embeddedFont>
      <p:font typeface="Canva Sans Italics" charset="1" panose="020B0503030501040103"/>
      <p:regular r:id="rId18"/>
    </p:embeddedFont>
    <p:embeddedFont>
      <p:font typeface="Canva Sans Bold Italics" charset="1" panose="020B0803030501040103"/>
      <p:regular r:id="rId19"/>
    </p:embeddedFont>
    <p:embeddedFont>
      <p:font typeface="Canva Sans Medium" charset="1" panose="020B0603030501040103"/>
      <p:regular r:id="rId20"/>
    </p:embeddedFont>
    <p:embeddedFont>
      <p:font typeface="Canva Sans Medium Italics" charset="1" panose="020B06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63" Target="slides/slide42.xml" Type="http://schemas.openxmlformats.org/officeDocument/2006/relationships/slide"/><Relationship Id="rId64" Target="slides/slide43.xml" Type="http://schemas.openxmlformats.org/officeDocument/2006/relationships/slide"/><Relationship Id="rId65" Target="slides/slide44.xml" Type="http://schemas.openxmlformats.org/officeDocument/2006/relationships/slide"/><Relationship Id="rId66" Target="slides/slide45.xml" Type="http://schemas.openxmlformats.org/officeDocument/2006/relationships/slide"/><Relationship Id="rId67" Target="slides/slide46.xml" Type="http://schemas.openxmlformats.org/officeDocument/2006/relationships/slide"/><Relationship Id="rId68" Target="slides/slide47.xml" Type="http://schemas.openxmlformats.org/officeDocument/2006/relationships/slide"/><Relationship Id="rId69" Target="slides/slide48.xml" Type="http://schemas.openxmlformats.org/officeDocument/2006/relationships/slide"/><Relationship Id="rId7" Target="fonts/font7.fntdata" Type="http://schemas.openxmlformats.org/officeDocument/2006/relationships/font"/><Relationship Id="rId70" Target="slides/slide49.xml" Type="http://schemas.openxmlformats.org/officeDocument/2006/relationships/slide"/><Relationship Id="rId71" Target="slides/slide50.xml" Type="http://schemas.openxmlformats.org/officeDocument/2006/relationships/slide"/><Relationship Id="rId72" Target="slides/slide51.xml" Type="http://schemas.openxmlformats.org/officeDocument/2006/relationships/slide"/><Relationship Id="rId73" Target="slides/slide52.xml" Type="http://schemas.openxmlformats.org/officeDocument/2006/relationships/slide"/><Relationship Id="rId74" Target="slides/slide53.xml" Type="http://schemas.openxmlformats.org/officeDocument/2006/relationships/slide"/><Relationship Id="rId75" Target="slides/slide54.xml" Type="http://schemas.openxmlformats.org/officeDocument/2006/relationships/slide"/><Relationship Id="rId76" Target="slides/slide55.xml" Type="http://schemas.openxmlformats.org/officeDocument/2006/relationships/slide"/><Relationship Id="rId77" Target="slides/slide56.xml" Type="http://schemas.openxmlformats.org/officeDocument/2006/relationships/slide"/><Relationship Id="rId78" Target="slides/slide57.xml" Type="http://schemas.openxmlformats.org/officeDocument/2006/relationships/slide"/><Relationship Id="rId79" Target="slides/slide58.xml" Type="http://schemas.openxmlformats.org/officeDocument/2006/relationships/slide"/><Relationship Id="rId8" Target="fonts/font8.fntdata" Type="http://schemas.openxmlformats.org/officeDocument/2006/relationships/font"/><Relationship Id="rId80" Target="slides/slide59.xml" Type="http://schemas.openxmlformats.org/officeDocument/2006/relationships/slide"/><Relationship Id="rId81" Target="slides/slide60.xml" Type="http://schemas.openxmlformats.org/officeDocument/2006/relationships/slide"/><Relationship Id="rId82" Target="slides/slide61.xml" Type="http://schemas.openxmlformats.org/officeDocument/2006/relationships/slide"/><Relationship Id="rId83" Target="slides/slide62.xml" Type="http://schemas.openxmlformats.org/officeDocument/2006/relationships/slide"/><Relationship Id="rId84" Target="slides/slide63.xml" Type="http://schemas.openxmlformats.org/officeDocument/2006/relationships/slide"/><Relationship Id="rId85" Target="slides/slide64.xml" Type="http://schemas.openxmlformats.org/officeDocument/2006/relationships/slide"/><Relationship Id="rId86" Target="slides/slide6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9.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9.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3.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3.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5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5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5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s>
</file>

<file path=ppt/slides/_rels/slide6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9.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3" r="0" b="-44444"/>
            </a:stretch>
          </a:blipFill>
        </p:spPr>
      </p:sp>
      <p:sp>
        <p:nvSpPr>
          <p:cNvPr name="TextBox 3" id="3"/>
          <p:cNvSpPr txBox="true"/>
          <p:nvPr/>
        </p:nvSpPr>
        <p:spPr>
          <a:xfrm rot="0">
            <a:off x="2852138" y="8737959"/>
            <a:ext cx="6588686" cy="371475"/>
          </a:xfrm>
          <a:prstGeom prst="rect">
            <a:avLst/>
          </a:prstGeom>
        </p:spPr>
        <p:txBody>
          <a:bodyPr anchor="t" rtlCol="false" tIns="0" lIns="0" bIns="0" rIns="0">
            <a:spAutoFit/>
          </a:bodyPr>
          <a:lstStyle/>
          <a:p>
            <a:pPr algn="l">
              <a:lnSpc>
                <a:spcPts val="2879"/>
              </a:lnSpc>
            </a:pPr>
            <a:r>
              <a:rPr lang="en-US" sz="2400">
                <a:solidFill>
                  <a:srgbClr val="212121"/>
                </a:solidFill>
                <a:latin typeface="Roboto Condensed"/>
              </a:rPr>
              <a:t>Samatrix Consulting Private Limited</a:t>
            </a:r>
          </a:p>
        </p:txBody>
      </p:sp>
      <p:grpSp>
        <p:nvGrpSpPr>
          <p:cNvPr name="Group 4" id="4"/>
          <p:cNvGrpSpPr/>
          <p:nvPr/>
        </p:nvGrpSpPr>
        <p:grpSpPr>
          <a:xfrm rot="0">
            <a:off x="3831771" y="1"/>
            <a:ext cx="7883553" cy="2002506"/>
            <a:chOff x="0" y="0"/>
            <a:chExt cx="10511404" cy="2670008"/>
          </a:xfrm>
        </p:grpSpPr>
        <p:sp>
          <p:nvSpPr>
            <p:cNvPr name="Freeform 5" id="5"/>
            <p:cNvSpPr/>
            <p:nvPr/>
          </p:nvSpPr>
          <p:spPr>
            <a:xfrm flipH="false" flipV="false" rot="0">
              <a:off x="0" y="0"/>
              <a:ext cx="10511409" cy="2670048"/>
            </a:xfrm>
            <a:custGeom>
              <a:avLst/>
              <a:gdLst/>
              <a:ahLst/>
              <a:cxnLst/>
              <a:rect r="r" b="b" t="t" l="l"/>
              <a:pathLst>
                <a:path h="2670048" w="10511409">
                  <a:moveTo>
                    <a:pt x="10511409" y="0"/>
                  </a:moveTo>
                  <a:cubicBezTo>
                    <a:pt x="10321544" y="129159"/>
                    <a:pt x="10126472" y="253111"/>
                    <a:pt x="9926320" y="371856"/>
                  </a:cubicBezTo>
                  <a:cubicBezTo>
                    <a:pt x="6041009" y="2670048"/>
                    <a:pt x="1703959" y="2478913"/>
                    <a:pt x="0" y="0"/>
                  </a:cubicBezTo>
                  <a:lnTo>
                    <a:pt x="10511409" y="0"/>
                  </a:lnTo>
                  <a:close/>
                </a:path>
              </a:pathLst>
            </a:custGeom>
            <a:solidFill>
              <a:srgbClr val="5C2421"/>
            </a:solidFill>
          </p:spPr>
        </p:sp>
      </p:grpSp>
      <p:grpSp>
        <p:nvGrpSpPr>
          <p:cNvPr name="Group 6" id="6"/>
          <p:cNvGrpSpPr/>
          <p:nvPr/>
        </p:nvGrpSpPr>
        <p:grpSpPr>
          <a:xfrm rot="0">
            <a:off x="0" y="8857996"/>
            <a:ext cx="2852138" cy="1429002"/>
            <a:chOff x="0" y="0"/>
            <a:chExt cx="3802850" cy="1905336"/>
          </a:xfrm>
        </p:grpSpPr>
        <p:sp>
          <p:nvSpPr>
            <p:cNvPr name="Freeform 7" id="7"/>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gradFill rotWithShape="true">
              <a:gsLst>
                <a:gs pos="10000">
                  <a:srgbClr val="5C2421">
                    <a:alpha val="100000"/>
                  </a:srgbClr>
                </a:gs>
                <a:gs pos="100000">
                  <a:srgbClr val="B84742">
                    <a:alpha val="100000"/>
                  </a:srgbClr>
                </a:gs>
              </a:gsLst>
              <a:lin ang="10800000"/>
            </a:gradFill>
          </p:spPr>
        </p:sp>
      </p:grpSp>
      <p:sp>
        <p:nvSpPr>
          <p:cNvPr name="Freeform 8" id="8"/>
          <p:cNvSpPr/>
          <p:nvPr/>
        </p:nvSpPr>
        <p:spPr>
          <a:xfrm flipH="false" flipV="false" rot="0">
            <a:off x="13212501" y="6903333"/>
            <a:ext cx="5075499" cy="3383665"/>
          </a:xfrm>
          <a:custGeom>
            <a:avLst/>
            <a:gdLst/>
            <a:ahLst/>
            <a:cxnLst/>
            <a:rect r="r" b="b" t="t" l="l"/>
            <a:pathLst>
              <a:path h="3383665" w="5075499">
                <a:moveTo>
                  <a:pt x="0" y="0"/>
                </a:moveTo>
                <a:lnTo>
                  <a:pt x="5075499" y="0"/>
                </a:lnTo>
                <a:lnTo>
                  <a:pt x="5075499" y="3383665"/>
                </a:lnTo>
                <a:lnTo>
                  <a:pt x="0" y="3383665"/>
                </a:lnTo>
                <a:lnTo>
                  <a:pt x="0" y="0"/>
                </a:lnTo>
                <a:close/>
              </a:path>
            </a:pathLst>
          </a:custGeom>
          <a:blipFill>
            <a:blip r:embed="rId3"/>
            <a:stretch>
              <a:fillRect l="0" t="-30" r="0" b="-30"/>
            </a:stretch>
          </a:blipFill>
        </p:spPr>
      </p:sp>
      <p:sp>
        <p:nvSpPr>
          <p:cNvPr name="Freeform 9" id="9"/>
          <p:cNvSpPr/>
          <p:nvPr/>
        </p:nvSpPr>
        <p:spPr>
          <a:xfrm flipH="false" flipV="false" rot="0">
            <a:off x="13327874" y="2781337"/>
            <a:ext cx="4220828" cy="3178811"/>
          </a:xfrm>
          <a:custGeom>
            <a:avLst/>
            <a:gdLst/>
            <a:ahLst/>
            <a:cxnLst/>
            <a:rect r="r" b="b" t="t" l="l"/>
            <a:pathLst>
              <a:path h="3178811" w="4220828">
                <a:moveTo>
                  <a:pt x="0" y="0"/>
                </a:moveTo>
                <a:lnTo>
                  <a:pt x="4220827" y="0"/>
                </a:lnTo>
                <a:lnTo>
                  <a:pt x="4220827" y="3178810"/>
                </a:lnTo>
                <a:lnTo>
                  <a:pt x="0" y="3178810"/>
                </a:lnTo>
                <a:lnTo>
                  <a:pt x="0" y="0"/>
                </a:lnTo>
                <a:close/>
              </a:path>
            </a:pathLst>
          </a:custGeom>
          <a:blipFill>
            <a:blip r:embed="rId4"/>
            <a:stretch>
              <a:fillRect l="0" t="-13" r="0" b="-13"/>
            </a:stretch>
          </a:blipFill>
        </p:spPr>
      </p:sp>
      <p:sp>
        <p:nvSpPr>
          <p:cNvPr name="AutoShape 10" id="10"/>
          <p:cNvSpPr/>
          <p:nvPr/>
        </p:nvSpPr>
        <p:spPr>
          <a:xfrm rot="5004">
            <a:off x="2885275" y="9186146"/>
            <a:ext cx="6543532" cy="0"/>
          </a:xfrm>
          <a:prstGeom prst="line">
            <a:avLst/>
          </a:prstGeom>
          <a:ln cap="rnd" w="9525">
            <a:solidFill>
              <a:srgbClr val="FFFFFF"/>
            </a:solidFill>
            <a:prstDash val="solid"/>
            <a:headEnd type="none" len="sm" w="sm"/>
            <a:tailEnd type="none" len="sm" w="sm"/>
          </a:ln>
        </p:spPr>
      </p:sp>
      <p:sp>
        <p:nvSpPr>
          <p:cNvPr name="Freeform 11" id="11"/>
          <p:cNvSpPr/>
          <p:nvPr/>
        </p:nvSpPr>
        <p:spPr>
          <a:xfrm flipH="false" flipV="false" rot="0">
            <a:off x="2997095" y="9348446"/>
            <a:ext cx="274320" cy="274320"/>
          </a:xfrm>
          <a:custGeom>
            <a:avLst/>
            <a:gdLst/>
            <a:ahLst/>
            <a:cxnLst/>
            <a:rect r="r" b="b" t="t" l="l"/>
            <a:pathLst>
              <a:path h="274320" w="274320">
                <a:moveTo>
                  <a:pt x="0" y="0"/>
                </a:moveTo>
                <a:lnTo>
                  <a:pt x="274320" y="0"/>
                </a:lnTo>
                <a:lnTo>
                  <a:pt x="274320" y="274320"/>
                </a:lnTo>
                <a:lnTo>
                  <a:pt x="0" y="274320"/>
                </a:lnTo>
                <a:lnTo>
                  <a:pt x="0" y="0"/>
                </a:lnTo>
                <a:close/>
              </a:path>
            </a:pathLst>
          </a:custGeom>
          <a:blipFill>
            <a:blip r:embed="rId5"/>
            <a:stretch>
              <a:fillRect l="0" t="0" r="0" b="0"/>
            </a:stretch>
          </a:blipFill>
        </p:spPr>
      </p:sp>
      <p:sp>
        <p:nvSpPr>
          <p:cNvPr name="Freeform 12" id="12"/>
          <p:cNvSpPr/>
          <p:nvPr/>
        </p:nvSpPr>
        <p:spPr>
          <a:xfrm flipH="false" flipV="false" rot="0">
            <a:off x="2997095" y="9757980"/>
            <a:ext cx="274320" cy="274320"/>
          </a:xfrm>
          <a:custGeom>
            <a:avLst/>
            <a:gdLst/>
            <a:ahLst/>
            <a:cxnLst/>
            <a:rect r="r" b="b" t="t" l="l"/>
            <a:pathLst>
              <a:path h="274320" w="274320">
                <a:moveTo>
                  <a:pt x="0" y="0"/>
                </a:moveTo>
                <a:lnTo>
                  <a:pt x="274320" y="0"/>
                </a:lnTo>
                <a:lnTo>
                  <a:pt x="274320" y="274320"/>
                </a:lnTo>
                <a:lnTo>
                  <a:pt x="0" y="274320"/>
                </a:lnTo>
                <a:lnTo>
                  <a:pt x="0" y="0"/>
                </a:lnTo>
                <a:close/>
              </a:path>
            </a:pathLst>
          </a:custGeom>
          <a:blipFill>
            <a:blip r:embed="rId6"/>
            <a:stretch>
              <a:fillRect l="0" t="0" r="0" b="0"/>
            </a:stretch>
          </a:blipFill>
        </p:spPr>
      </p:sp>
      <p:sp>
        <p:nvSpPr>
          <p:cNvPr name="Freeform 13" id="13"/>
          <p:cNvSpPr/>
          <p:nvPr/>
        </p:nvSpPr>
        <p:spPr>
          <a:xfrm flipH="false" flipV="false" rot="0">
            <a:off x="94872" y="1256575"/>
            <a:ext cx="1631840" cy="1158226"/>
          </a:xfrm>
          <a:custGeom>
            <a:avLst/>
            <a:gdLst/>
            <a:ahLst/>
            <a:cxnLst/>
            <a:rect r="r" b="b" t="t" l="l"/>
            <a:pathLst>
              <a:path h="1158226" w="1631840">
                <a:moveTo>
                  <a:pt x="0" y="0"/>
                </a:moveTo>
                <a:lnTo>
                  <a:pt x="1631839" y="0"/>
                </a:lnTo>
                <a:lnTo>
                  <a:pt x="1631839" y="1158227"/>
                </a:lnTo>
                <a:lnTo>
                  <a:pt x="0" y="1158227"/>
                </a:lnTo>
                <a:lnTo>
                  <a:pt x="0" y="0"/>
                </a:lnTo>
                <a:close/>
              </a:path>
            </a:pathLst>
          </a:custGeom>
          <a:blipFill>
            <a:blip r:embed="rId7"/>
            <a:stretch>
              <a:fillRect l="-175971" t="-28218" r="-7748" b="-28012"/>
            </a:stretch>
          </a:blipFill>
        </p:spPr>
      </p:sp>
      <p:sp>
        <p:nvSpPr>
          <p:cNvPr name="Freeform 14" id="14"/>
          <p:cNvSpPr/>
          <p:nvPr/>
        </p:nvSpPr>
        <p:spPr>
          <a:xfrm flipH="false" flipV="false" rot="0">
            <a:off x="13327874" y="480748"/>
            <a:ext cx="4465336" cy="1357402"/>
          </a:xfrm>
          <a:custGeom>
            <a:avLst/>
            <a:gdLst/>
            <a:ahLst/>
            <a:cxnLst/>
            <a:rect r="r" b="b" t="t" l="l"/>
            <a:pathLst>
              <a:path h="1357402" w="4465336">
                <a:moveTo>
                  <a:pt x="0" y="0"/>
                </a:moveTo>
                <a:lnTo>
                  <a:pt x="4465336" y="0"/>
                </a:lnTo>
                <a:lnTo>
                  <a:pt x="4465336" y="1357403"/>
                </a:lnTo>
                <a:lnTo>
                  <a:pt x="0" y="1357403"/>
                </a:lnTo>
                <a:lnTo>
                  <a:pt x="0" y="0"/>
                </a:lnTo>
                <a:close/>
              </a:path>
            </a:pathLst>
          </a:custGeom>
          <a:blipFill>
            <a:blip r:embed="rId8"/>
            <a:stretch>
              <a:fillRect l="0" t="0" r="0" b="0"/>
            </a:stretch>
          </a:blipFill>
        </p:spPr>
      </p:sp>
      <p:sp>
        <p:nvSpPr>
          <p:cNvPr name="Freeform 15" id="15"/>
          <p:cNvSpPr/>
          <p:nvPr/>
        </p:nvSpPr>
        <p:spPr>
          <a:xfrm flipH="false" flipV="false" rot="0">
            <a:off x="349253" y="7942022"/>
            <a:ext cx="2153631" cy="2030398"/>
          </a:xfrm>
          <a:custGeom>
            <a:avLst/>
            <a:gdLst/>
            <a:ahLst/>
            <a:cxnLst/>
            <a:rect r="r" b="b" t="t" l="l"/>
            <a:pathLst>
              <a:path h="2030398" w="2153631">
                <a:moveTo>
                  <a:pt x="0" y="0"/>
                </a:moveTo>
                <a:lnTo>
                  <a:pt x="2153631" y="0"/>
                </a:lnTo>
                <a:lnTo>
                  <a:pt x="2153631" y="2030399"/>
                </a:lnTo>
                <a:lnTo>
                  <a:pt x="0" y="2030399"/>
                </a:lnTo>
                <a:lnTo>
                  <a:pt x="0" y="0"/>
                </a:lnTo>
                <a:close/>
              </a:path>
            </a:pathLst>
          </a:custGeom>
          <a:blipFill>
            <a:blip r:embed="rId9"/>
            <a:stretch>
              <a:fillRect l="0" t="0" r="0" b="0"/>
            </a:stretch>
          </a:blipFill>
          <a:ln w="38100" cap="sq">
            <a:solidFill>
              <a:srgbClr val="FFFFFF"/>
            </a:solidFill>
            <a:prstDash val="solid"/>
            <a:miter/>
          </a:ln>
        </p:spPr>
      </p:sp>
      <p:sp>
        <p:nvSpPr>
          <p:cNvPr name="TextBox 16" id="16"/>
          <p:cNvSpPr txBox="true"/>
          <p:nvPr/>
        </p:nvSpPr>
        <p:spPr>
          <a:xfrm rot="0">
            <a:off x="1196253" y="2151066"/>
            <a:ext cx="10519071" cy="5194935"/>
          </a:xfrm>
          <a:prstGeom prst="rect">
            <a:avLst/>
          </a:prstGeom>
        </p:spPr>
        <p:txBody>
          <a:bodyPr anchor="t" rtlCol="false" tIns="0" lIns="0" bIns="0" rIns="0">
            <a:spAutoFit/>
          </a:bodyPr>
          <a:lstStyle/>
          <a:p>
            <a:pPr>
              <a:lnSpc>
                <a:spcPts val="7920"/>
              </a:lnSpc>
            </a:pPr>
            <a:r>
              <a:rPr lang="en-US" sz="7200" spc="144">
                <a:solidFill>
                  <a:srgbClr val="212121"/>
                </a:solidFill>
                <a:latin typeface="Roboto Condensed"/>
              </a:rPr>
              <a:t>UNIT - 1</a:t>
            </a:r>
          </a:p>
          <a:p>
            <a:pPr>
              <a:lnSpc>
                <a:spcPts val="10890"/>
              </a:lnSpc>
            </a:pPr>
            <a:r>
              <a:rPr lang="en-US" sz="9900" spc="198">
                <a:solidFill>
                  <a:srgbClr val="212121"/>
                </a:solidFill>
                <a:latin typeface="Roboto Condensed Bold"/>
              </a:rPr>
              <a:t>INTRODUCTION  TO </a:t>
            </a:r>
          </a:p>
          <a:p>
            <a:pPr marL="0" indent="0" lvl="0">
              <a:lnSpc>
                <a:spcPts val="10890"/>
              </a:lnSpc>
            </a:pPr>
            <a:r>
              <a:rPr lang="en-US" sz="9900" spc="198">
                <a:solidFill>
                  <a:srgbClr val="212121"/>
                </a:solidFill>
                <a:latin typeface="Roboto Condensed Bold"/>
              </a:rPr>
              <a:t>CYBER SECURITY &amp; CYBER CRIME</a:t>
            </a:r>
          </a:p>
        </p:txBody>
      </p:sp>
      <p:sp>
        <p:nvSpPr>
          <p:cNvPr name="TextBox 17" id="17"/>
          <p:cNvSpPr txBox="true"/>
          <p:nvPr/>
        </p:nvSpPr>
        <p:spPr>
          <a:xfrm rot="0">
            <a:off x="2885279" y="7894485"/>
            <a:ext cx="6588686" cy="419100"/>
          </a:xfrm>
          <a:prstGeom prst="rect">
            <a:avLst/>
          </a:prstGeom>
        </p:spPr>
        <p:txBody>
          <a:bodyPr anchor="t" rtlCol="false" tIns="0" lIns="0" bIns="0" rIns="0">
            <a:spAutoFit/>
          </a:bodyPr>
          <a:lstStyle/>
          <a:p>
            <a:pPr algn="l">
              <a:lnSpc>
                <a:spcPts val="3239"/>
              </a:lnSpc>
            </a:pPr>
            <a:r>
              <a:rPr lang="en-US" sz="2699">
                <a:solidFill>
                  <a:srgbClr val="5C2421"/>
                </a:solidFill>
                <a:latin typeface="Roboto Condensed Bold"/>
              </a:rPr>
              <a:t>Anindya Sinha</a:t>
            </a:r>
          </a:p>
        </p:txBody>
      </p:sp>
      <p:sp>
        <p:nvSpPr>
          <p:cNvPr name="TextBox 18" id="18"/>
          <p:cNvSpPr txBox="true"/>
          <p:nvPr/>
        </p:nvSpPr>
        <p:spPr>
          <a:xfrm rot="0">
            <a:off x="2885279" y="8304060"/>
            <a:ext cx="6588686" cy="371475"/>
          </a:xfrm>
          <a:prstGeom prst="rect">
            <a:avLst/>
          </a:prstGeom>
        </p:spPr>
        <p:txBody>
          <a:bodyPr anchor="t" rtlCol="false" tIns="0" lIns="0" bIns="0" rIns="0">
            <a:spAutoFit/>
          </a:bodyPr>
          <a:lstStyle/>
          <a:p>
            <a:pPr algn="l">
              <a:lnSpc>
                <a:spcPts val="2879"/>
              </a:lnSpc>
            </a:pPr>
            <a:r>
              <a:rPr lang="en-US" sz="2400">
                <a:solidFill>
                  <a:srgbClr val="212121"/>
                </a:solidFill>
                <a:latin typeface="Roboto Condensed"/>
              </a:rPr>
              <a:t>Cyber Security Analyst</a:t>
            </a:r>
          </a:p>
        </p:txBody>
      </p:sp>
      <p:sp>
        <p:nvSpPr>
          <p:cNvPr name="TextBox 19" id="19"/>
          <p:cNvSpPr txBox="true"/>
          <p:nvPr/>
        </p:nvSpPr>
        <p:spPr>
          <a:xfrm rot="0">
            <a:off x="3414290" y="9248775"/>
            <a:ext cx="6588686" cy="371475"/>
          </a:xfrm>
          <a:prstGeom prst="rect">
            <a:avLst/>
          </a:prstGeom>
        </p:spPr>
        <p:txBody>
          <a:bodyPr anchor="t" rtlCol="false" tIns="0" lIns="0" bIns="0" rIns="0">
            <a:spAutoFit/>
          </a:bodyPr>
          <a:lstStyle/>
          <a:p>
            <a:pPr algn="l">
              <a:lnSpc>
                <a:spcPts val="2879"/>
              </a:lnSpc>
            </a:pPr>
            <a:r>
              <a:rPr lang="en-US" sz="2400">
                <a:solidFill>
                  <a:srgbClr val="212121"/>
                </a:solidFill>
                <a:latin typeface="Roboto Condensed"/>
              </a:rPr>
              <a:t>anindya.sinha@samatrix.io</a:t>
            </a:r>
          </a:p>
        </p:txBody>
      </p:sp>
      <p:sp>
        <p:nvSpPr>
          <p:cNvPr name="TextBox 20" id="20"/>
          <p:cNvSpPr txBox="true"/>
          <p:nvPr/>
        </p:nvSpPr>
        <p:spPr>
          <a:xfrm rot="0">
            <a:off x="3414289" y="9686925"/>
            <a:ext cx="6588686" cy="371475"/>
          </a:xfrm>
          <a:prstGeom prst="rect">
            <a:avLst/>
          </a:prstGeom>
        </p:spPr>
        <p:txBody>
          <a:bodyPr anchor="t" rtlCol="false" tIns="0" lIns="0" bIns="0" rIns="0">
            <a:spAutoFit/>
          </a:bodyPr>
          <a:lstStyle/>
          <a:p>
            <a:pPr algn="l">
              <a:lnSpc>
                <a:spcPts val="2879"/>
              </a:lnSpc>
            </a:pPr>
            <a:r>
              <a:rPr lang="en-US" sz="2400">
                <a:solidFill>
                  <a:srgbClr val="212121"/>
                </a:solidFill>
                <a:latin typeface="Roboto Condensed"/>
              </a:rPr>
              <a:t>9952061704</a:t>
            </a:r>
          </a:p>
        </p:txBody>
      </p:sp>
      <p:sp>
        <p:nvSpPr>
          <p:cNvPr name="TextBox 21" id="21"/>
          <p:cNvSpPr txBox="true"/>
          <p:nvPr/>
        </p:nvSpPr>
        <p:spPr>
          <a:xfrm rot="0">
            <a:off x="5791498" y="87632"/>
            <a:ext cx="3035002" cy="941068"/>
          </a:xfrm>
          <a:prstGeom prst="rect">
            <a:avLst/>
          </a:prstGeom>
        </p:spPr>
        <p:txBody>
          <a:bodyPr anchor="t" rtlCol="false" tIns="0" lIns="0" bIns="0" rIns="0">
            <a:spAutoFit/>
          </a:bodyPr>
          <a:lstStyle/>
          <a:p>
            <a:pPr algn="ctr">
              <a:lnSpc>
                <a:spcPts val="3780"/>
              </a:lnSpc>
            </a:pPr>
            <a:r>
              <a:rPr lang="en-US" sz="2700">
                <a:solidFill>
                  <a:srgbClr val="FFFFFF"/>
                </a:solidFill>
                <a:latin typeface="Roboto Condensed Bold"/>
              </a:rPr>
              <a:t>Cyber Security</a:t>
            </a:r>
          </a:p>
          <a:p>
            <a:pPr algn="ctr">
              <a:lnSpc>
                <a:spcPts val="3780"/>
              </a:lnSpc>
            </a:pPr>
            <a:r>
              <a:rPr lang="en-US" sz="2700">
                <a:solidFill>
                  <a:srgbClr val="FFFFFF"/>
                </a:solidFill>
                <a:latin typeface="Roboto Condensed Bold"/>
              </a:rPr>
              <a:t>DU # 2101CS632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Types of Cyber Crimes </a:t>
            </a:r>
          </a:p>
        </p:txBody>
      </p:sp>
      <p:sp>
        <p:nvSpPr>
          <p:cNvPr name="TextBox 14" id="14"/>
          <p:cNvSpPr txBox="true"/>
          <p:nvPr/>
        </p:nvSpPr>
        <p:spPr>
          <a:xfrm rot="0">
            <a:off x="216000" y="1384209"/>
            <a:ext cx="11051194" cy="7845810"/>
          </a:xfrm>
          <a:prstGeom prst="rect">
            <a:avLst/>
          </a:prstGeom>
        </p:spPr>
        <p:txBody>
          <a:bodyPr anchor="t" rtlCol="false" tIns="0" lIns="0" bIns="0" rIns="0">
            <a:spAutoFit/>
          </a:bodyPr>
          <a:lstStyle/>
          <a:p>
            <a:pPr algn="just">
              <a:lnSpc>
                <a:spcPts val="3852"/>
              </a:lnSpc>
            </a:pPr>
            <a:r>
              <a:rPr lang="en-US" sz="3566" spc="71">
                <a:solidFill>
                  <a:srgbClr val="5C2421"/>
                </a:solidFill>
                <a:latin typeface="Roboto Condensed Bold"/>
              </a:rPr>
              <a:t>Online Scams:</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Fraudulent schemes conducted online to deceive individuals for financial gain.</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Fake online auctions, where scammers collect money for items they don't intend to deliver.</a:t>
            </a:r>
          </a:p>
          <a:p>
            <a:pPr algn="just">
              <a:lnSpc>
                <a:spcPts val="3852"/>
              </a:lnSpc>
            </a:pPr>
          </a:p>
          <a:p>
            <a:pPr algn="just">
              <a:lnSpc>
                <a:spcPts val="3852"/>
              </a:lnSpc>
            </a:pPr>
            <a:r>
              <a:rPr lang="en-US" sz="3566" spc="71">
                <a:solidFill>
                  <a:srgbClr val="5C2421"/>
                </a:solidFill>
                <a:latin typeface="Roboto Condensed Bold"/>
              </a:rPr>
              <a:t>Denial-of-Service (DoS) Attacks:</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Overloading a computer system or network to make it unavailable to users.</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Flooding a website's servers with traffic to the point that legitimate users can't access the site.</a:t>
            </a:r>
          </a:p>
          <a:p>
            <a:pPr algn="just">
              <a:lnSpc>
                <a:spcPts val="3852"/>
              </a:lnSpc>
            </a:pPr>
          </a:p>
          <a:p>
            <a:pPr algn="just">
              <a:lnSpc>
                <a:spcPts val="3852"/>
              </a:lnSpc>
            </a:pPr>
            <a:r>
              <a:rPr lang="en-US" sz="3566" spc="71">
                <a:solidFill>
                  <a:srgbClr val="5C2421"/>
                </a:solidFill>
                <a:latin typeface="Roboto Condensed Bold"/>
              </a:rPr>
              <a:t>Cyber Espionage:</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Illegally accessing computer systems or networks to gather intelligence or sensitive information.</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State-sponsored hackers infiltrating another country's government systems to steal classified information.</a:t>
            </a:r>
          </a:p>
          <a:p>
            <a:pPr algn="just">
              <a:lnSpc>
                <a:spcPts val="3852"/>
              </a:lnSpc>
            </a:pPr>
          </a:p>
        </p:txBody>
      </p:sp>
      <p:sp>
        <p:nvSpPr>
          <p:cNvPr name="Freeform 15" id="15"/>
          <p:cNvSpPr/>
          <p:nvPr/>
        </p:nvSpPr>
        <p:spPr>
          <a:xfrm flipH="false" flipV="false" rot="0">
            <a:off x="11866382" y="3086100"/>
            <a:ext cx="5832835" cy="4114800"/>
          </a:xfrm>
          <a:custGeom>
            <a:avLst/>
            <a:gdLst/>
            <a:ahLst/>
            <a:cxnLst/>
            <a:rect r="r" b="b" t="t" l="l"/>
            <a:pathLst>
              <a:path h="4114800" w="5832835">
                <a:moveTo>
                  <a:pt x="0" y="0"/>
                </a:moveTo>
                <a:lnTo>
                  <a:pt x="5832836" y="0"/>
                </a:lnTo>
                <a:lnTo>
                  <a:pt x="58328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Types of Cyber Crimes </a:t>
            </a:r>
          </a:p>
        </p:txBody>
      </p:sp>
      <p:sp>
        <p:nvSpPr>
          <p:cNvPr name="TextBox 14" id="14"/>
          <p:cNvSpPr txBox="true"/>
          <p:nvPr/>
        </p:nvSpPr>
        <p:spPr>
          <a:xfrm rot="0">
            <a:off x="10569234" y="1995488"/>
            <a:ext cx="7347371" cy="1959360"/>
          </a:xfrm>
          <a:prstGeom prst="rect">
            <a:avLst/>
          </a:prstGeom>
        </p:spPr>
        <p:txBody>
          <a:bodyPr anchor="t" rtlCol="false" tIns="0" lIns="0" bIns="0" rIns="0">
            <a:spAutoFit/>
          </a:bodyPr>
          <a:lstStyle/>
          <a:p>
            <a:pPr algn="just">
              <a:lnSpc>
                <a:spcPts val="3852"/>
              </a:lnSpc>
            </a:pPr>
            <a:r>
              <a:rPr lang="en-US" sz="3566">
                <a:solidFill>
                  <a:srgbClr val="1B1818"/>
                </a:solidFill>
                <a:latin typeface="Roboto Condensed"/>
              </a:rPr>
              <a:t>According to a Survey done by KPMG on the types of cyber crimes happening around the world, 75% were e-mail based.</a:t>
            </a:r>
          </a:p>
        </p:txBody>
      </p:sp>
      <p:sp>
        <p:nvSpPr>
          <p:cNvPr name="Freeform 15" id="15"/>
          <p:cNvSpPr/>
          <p:nvPr/>
        </p:nvSpPr>
        <p:spPr>
          <a:xfrm flipH="false" flipV="false" rot="0">
            <a:off x="95250" y="1957388"/>
            <a:ext cx="10473984" cy="4478588"/>
          </a:xfrm>
          <a:custGeom>
            <a:avLst/>
            <a:gdLst/>
            <a:ahLst/>
            <a:cxnLst/>
            <a:rect r="r" b="b" t="t" l="l"/>
            <a:pathLst>
              <a:path h="4478588" w="10473984">
                <a:moveTo>
                  <a:pt x="0" y="0"/>
                </a:moveTo>
                <a:lnTo>
                  <a:pt x="10473984" y="0"/>
                </a:lnTo>
                <a:lnTo>
                  <a:pt x="10473984" y="4478587"/>
                </a:lnTo>
                <a:lnTo>
                  <a:pt x="0" y="4478587"/>
                </a:lnTo>
                <a:lnTo>
                  <a:pt x="0" y="0"/>
                </a:lnTo>
                <a:close/>
              </a:path>
            </a:pathLst>
          </a:custGeom>
          <a:blipFill>
            <a:blip r:embed="rId4"/>
            <a:stretch>
              <a:fillRect l="-4921" t="0" r="-8255"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HACKING &amp; ATTACK VECTORS</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Example - Unauthorized Network Access</a:t>
            </a:r>
          </a:p>
        </p:txBody>
      </p:sp>
      <p:sp>
        <p:nvSpPr>
          <p:cNvPr name="Freeform 14" id="14"/>
          <p:cNvSpPr/>
          <p:nvPr/>
        </p:nvSpPr>
        <p:spPr>
          <a:xfrm flipH="false" flipV="false" rot="0">
            <a:off x="10415164" y="1696319"/>
            <a:ext cx="11841583" cy="6764504"/>
          </a:xfrm>
          <a:custGeom>
            <a:avLst/>
            <a:gdLst/>
            <a:ahLst/>
            <a:cxnLst/>
            <a:rect r="r" b="b" t="t" l="l"/>
            <a:pathLst>
              <a:path h="6764504" w="11841583">
                <a:moveTo>
                  <a:pt x="0" y="0"/>
                </a:moveTo>
                <a:lnTo>
                  <a:pt x="11841583" y="0"/>
                </a:lnTo>
                <a:lnTo>
                  <a:pt x="11841583" y="6764504"/>
                </a:lnTo>
                <a:lnTo>
                  <a:pt x="0" y="6764504"/>
                </a:lnTo>
                <a:lnTo>
                  <a:pt x="0" y="0"/>
                </a:lnTo>
                <a:close/>
              </a:path>
            </a:pathLst>
          </a:custGeom>
          <a:blipFill>
            <a:blip r:embed="rId4"/>
            <a:stretch>
              <a:fillRect l="0" t="0" r="0" b="0"/>
            </a:stretch>
          </a:blipFill>
        </p:spPr>
      </p:sp>
      <p:sp>
        <p:nvSpPr>
          <p:cNvPr name="TextBox 15" id="15"/>
          <p:cNvSpPr txBox="true"/>
          <p:nvPr/>
        </p:nvSpPr>
        <p:spPr>
          <a:xfrm rot="0">
            <a:off x="216000" y="1965325"/>
            <a:ext cx="10051069" cy="3902460"/>
          </a:xfrm>
          <a:prstGeom prst="rect">
            <a:avLst/>
          </a:prstGeom>
        </p:spPr>
        <p:txBody>
          <a:bodyPr anchor="t" rtlCol="false" tIns="0" lIns="0" bIns="0" rIns="0">
            <a:spAutoFit/>
          </a:bodyPr>
          <a:lstStyle/>
          <a:p>
            <a:pPr algn="just">
              <a:lnSpc>
                <a:spcPts val="3852"/>
              </a:lnSpc>
            </a:pPr>
            <a:r>
              <a:rPr lang="en-US" sz="3566" spc="71" u="sng">
                <a:solidFill>
                  <a:srgbClr val="1B1818"/>
                </a:solidFill>
                <a:latin typeface="Roboto Condensed"/>
              </a:rPr>
              <a:t>Example: Unauthorized Network Access</a:t>
            </a:r>
          </a:p>
          <a:p>
            <a:pPr algn="just">
              <a:lnSpc>
                <a:spcPts val="3852"/>
              </a:lnSpc>
            </a:pPr>
          </a:p>
          <a:p>
            <a:pPr algn="just">
              <a:lnSpc>
                <a:spcPts val="3852"/>
              </a:lnSpc>
            </a:pPr>
            <a:r>
              <a:rPr lang="en-US" sz="3566" spc="71">
                <a:solidFill>
                  <a:srgbClr val="1B1818"/>
                </a:solidFill>
                <a:latin typeface="Roboto Condensed"/>
              </a:rPr>
              <a:t>Scenario:</a:t>
            </a:r>
          </a:p>
          <a:p>
            <a:pPr algn="just">
              <a:lnSpc>
                <a:spcPts val="3852"/>
              </a:lnSpc>
            </a:pPr>
            <a:r>
              <a:rPr lang="en-US" sz="3566" spc="71">
                <a:solidFill>
                  <a:srgbClr val="1B1818"/>
                </a:solidFill>
                <a:latin typeface="Roboto Condensed"/>
              </a:rPr>
              <a:t>Imagine a computer network protecting sensitive corporate information. An unauthorized hacker aims to gain access to this network to steal valuable data or disrupt operations.</a:t>
            </a:r>
          </a:p>
          <a:p>
            <a:pPr algn="just">
              <a:lnSpc>
                <a:spcPts val="385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Example - Unauthorized Network Access</a:t>
            </a:r>
          </a:p>
        </p:txBody>
      </p:sp>
      <p:sp>
        <p:nvSpPr>
          <p:cNvPr name="TextBox 14" id="14"/>
          <p:cNvSpPr txBox="true"/>
          <p:nvPr/>
        </p:nvSpPr>
        <p:spPr>
          <a:xfrm rot="0">
            <a:off x="216000" y="1172011"/>
            <a:ext cx="17444952" cy="8679780"/>
          </a:xfrm>
          <a:prstGeom prst="rect">
            <a:avLst/>
          </a:prstGeom>
        </p:spPr>
        <p:txBody>
          <a:bodyPr anchor="t" rtlCol="false" tIns="0" lIns="0" bIns="0" rIns="0">
            <a:spAutoFit/>
          </a:bodyPr>
          <a:lstStyle/>
          <a:p>
            <a:pPr algn="just">
              <a:lnSpc>
                <a:spcPts val="3779"/>
              </a:lnSpc>
            </a:pPr>
            <a:r>
              <a:rPr lang="en-US" sz="3499" spc="69">
                <a:solidFill>
                  <a:srgbClr val="5C2421"/>
                </a:solidFill>
                <a:latin typeface="Roboto Condensed Bold"/>
              </a:rPr>
              <a:t>Reconnaissance:</a:t>
            </a:r>
          </a:p>
          <a:p>
            <a:pPr algn="just">
              <a:lnSpc>
                <a:spcPts val="3325"/>
              </a:lnSpc>
            </a:pPr>
            <a:r>
              <a:rPr lang="en-US" sz="3078" spc="61">
                <a:solidFill>
                  <a:srgbClr val="1B1818"/>
                </a:solidFill>
                <a:latin typeface="Roboto Condensed"/>
              </a:rPr>
              <a:t>The hacker conducts research to gather information about the target network, such as IP addresses, domain names, and potential vulnerabilities.</a:t>
            </a:r>
          </a:p>
          <a:p>
            <a:pPr algn="just">
              <a:lnSpc>
                <a:spcPts val="3325"/>
              </a:lnSpc>
            </a:pPr>
          </a:p>
          <a:p>
            <a:pPr algn="just">
              <a:lnSpc>
                <a:spcPts val="3780"/>
              </a:lnSpc>
            </a:pPr>
            <a:r>
              <a:rPr lang="en-US" sz="3500" spc="70">
                <a:solidFill>
                  <a:srgbClr val="5C2421"/>
                </a:solidFill>
                <a:latin typeface="Roboto Condensed Bold"/>
              </a:rPr>
              <a:t>Scanning:</a:t>
            </a:r>
          </a:p>
          <a:p>
            <a:pPr algn="just">
              <a:lnSpc>
                <a:spcPts val="3325"/>
              </a:lnSpc>
            </a:pPr>
            <a:r>
              <a:rPr lang="en-US" sz="3078" spc="61">
                <a:solidFill>
                  <a:srgbClr val="1B1818"/>
                </a:solidFill>
                <a:latin typeface="Roboto Condensed"/>
              </a:rPr>
              <a:t>Using various tools, the hacker scans the network to identify open ports, services, and potential entry points. This helps them understand the network's structure.</a:t>
            </a:r>
          </a:p>
          <a:p>
            <a:pPr algn="just">
              <a:lnSpc>
                <a:spcPts val="3325"/>
              </a:lnSpc>
            </a:pPr>
          </a:p>
          <a:p>
            <a:pPr algn="just">
              <a:lnSpc>
                <a:spcPts val="3780"/>
              </a:lnSpc>
            </a:pPr>
            <a:r>
              <a:rPr lang="en-US" sz="3500" spc="70">
                <a:solidFill>
                  <a:srgbClr val="5C2421"/>
                </a:solidFill>
                <a:latin typeface="Roboto Condensed Bold"/>
              </a:rPr>
              <a:t>Exploitation:</a:t>
            </a:r>
          </a:p>
          <a:p>
            <a:pPr algn="just">
              <a:lnSpc>
                <a:spcPts val="3325"/>
              </a:lnSpc>
            </a:pPr>
            <a:r>
              <a:rPr lang="en-US" sz="3078" spc="61">
                <a:solidFill>
                  <a:srgbClr val="1B1818"/>
                </a:solidFill>
                <a:latin typeface="Roboto Condensed"/>
              </a:rPr>
              <a:t>The hacker exploits vulnerabilities found during scanning. This could involve using known software vulnerabilities, weak passwords, or social engineering tactics to gain unauthorized access.</a:t>
            </a:r>
          </a:p>
          <a:p>
            <a:pPr algn="just">
              <a:lnSpc>
                <a:spcPts val="3325"/>
              </a:lnSpc>
            </a:pPr>
          </a:p>
          <a:p>
            <a:pPr algn="just">
              <a:lnSpc>
                <a:spcPts val="3780"/>
              </a:lnSpc>
            </a:pPr>
            <a:r>
              <a:rPr lang="en-US" sz="3500" spc="70">
                <a:solidFill>
                  <a:srgbClr val="5C2421"/>
                </a:solidFill>
                <a:latin typeface="Roboto Condensed Bold"/>
              </a:rPr>
              <a:t>Unauthorized Access:</a:t>
            </a:r>
          </a:p>
          <a:p>
            <a:pPr algn="just">
              <a:lnSpc>
                <a:spcPts val="3325"/>
              </a:lnSpc>
            </a:pPr>
            <a:r>
              <a:rPr lang="en-US" sz="3078" spc="61">
                <a:solidFill>
                  <a:srgbClr val="1B1818"/>
                </a:solidFill>
                <a:latin typeface="Roboto Condensed"/>
              </a:rPr>
              <a:t>Once a vulnerability is successfully exploited, the hacker gains access to the network. They may create backdoors or install malware for future access and control.</a:t>
            </a:r>
          </a:p>
          <a:p>
            <a:pPr algn="just">
              <a:lnSpc>
                <a:spcPts val="3325"/>
              </a:lnSpc>
            </a:pPr>
          </a:p>
          <a:p>
            <a:pPr algn="just">
              <a:lnSpc>
                <a:spcPts val="3780"/>
              </a:lnSpc>
            </a:pPr>
            <a:r>
              <a:rPr lang="en-US" sz="3500" spc="70">
                <a:solidFill>
                  <a:srgbClr val="5C2421"/>
                </a:solidFill>
                <a:latin typeface="Roboto Condensed Bold"/>
              </a:rPr>
              <a:t>Privilege Escalation:</a:t>
            </a:r>
          </a:p>
          <a:p>
            <a:pPr algn="just">
              <a:lnSpc>
                <a:spcPts val="3325"/>
              </a:lnSpc>
            </a:pPr>
            <a:r>
              <a:rPr lang="en-US" sz="3078" spc="61">
                <a:solidFill>
                  <a:srgbClr val="1B1818"/>
                </a:solidFill>
                <a:latin typeface="Roboto Condensed"/>
              </a:rPr>
              <a:t>The hacker tries to gain higher levels of access, such as administrative privileges, to maximize control over the compromised network.</a:t>
            </a:r>
          </a:p>
          <a:p>
            <a:pPr algn="just">
              <a:lnSpc>
                <a:spcPts val="332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Definition of Hacking</a:t>
            </a:r>
          </a:p>
        </p:txBody>
      </p:sp>
      <p:sp>
        <p:nvSpPr>
          <p:cNvPr name="TextBox 14" id="14"/>
          <p:cNvSpPr txBox="true"/>
          <p:nvPr/>
        </p:nvSpPr>
        <p:spPr>
          <a:xfrm rot="0">
            <a:off x="216000" y="1965325"/>
            <a:ext cx="10320944" cy="3902964"/>
          </a:xfrm>
          <a:prstGeom prst="rect">
            <a:avLst/>
          </a:prstGeom>
        </p:spPr>
        <p:txBody>
          <a:bodyPr anchor="t" rtlCol="false" tIns="0" lIns="0" bIns="0" rIns="0">
            <a:spAutoFit/>
          </a:bodyPr>
          <a:lstStyle/>
          <a:p>
            <a:pPr algn="just">
              <a:lnSpc>
                <a:spcPts val="3888"/>
              </a:lnSpc>
            </a:pPr>
            <a:r>
              <a:rPr lang="en-US" sz="3600">
                <a:solidFill>
                  <a:srgbClr val="1B1818"/>
                </a:solidFill>
                <a:latin typeface="Roboto Condensed"/>
              </a:rPr>
              <a:t>Hacking is the unauthorized or illegal access, manipulation, or compromise of computer systems, networks, or digital devices. Individuals who engage in hacking activities are often referred to as hackers. While some hackers use their skills for ethical and constructive purposes (ethical hacking or penetration testing), the term is commonly associated with those who exploit vulnerabilities for malicious reasons.</a:t>
            </a:r>
          </a:p>
        </p:txBody>
      </p:sp>
      <p:sp>
        <p:nvSpPr>
          <p:cNvPr name="Freeform 15" id="15"/>
          <p:cNvSpPr/>
          <p:nvPr/>
        </p:nvSpPr>
        <p:spPr>
          <a:xfrm flipH="false" flipV="false" rot="0">
            <a:off x="10679819" y="1489944"/>
            <a:ext cx="11841583" cy="6764504"/>
          </a:xfrm>
          <a:custGeom>
            <a:avLst/>
            <a:gdLst/>
            <a:ahLst/>
            <a:cxnLst/>
            <a:rect r="r" b="b" t="t" l="l"/>
            <a:pathLst>
              <a:path h="6764504" w="11841583">
                <a:moveTo>
                  <a:pt x="0" y="0"/>
                </a:moveTo>
                <a:lnTo>
                  <a:pt x="11841583" y="0"/>
                </a:lnTo>
                <a:lnTo>
                  <a:pt x="11841583" y="6764504"/>
                </a:lnTo>
                <a:lnTo>
                  <a:pt x="0" y="6764504"/>
                </a:lnTo>
                <a:lnTo>
                  <a:pt x="0" y="0"/>
                </a:lnTo>
                <a:close/>
              </a:path>
            </a:pathLst>
          </a:custGeom>
          <a:blipFill>
            <a:blip r:embed="rId4"/>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Case Study: SolarWinds Cyberattack (2020)</a:t>
            </a:r>
          </a:p>
        </p:txBody>
      </p:sp>
      <p:sp>
        <p:nvSpPr>
          <p:cNvPr name="TextBox 14" id="14"/>
          <p:cNvSpPr txBox="true"/>
          <p:nvPr/>
        </p:nvSpPr>
        <p:spPr>
          <a:xfrm rot="0">
            <a:off x="216000" y="1965325"/>
            <a:ext cx="9447819" cy="2930910"/>
          </a:xfrm>
          <a:prstGeom prst="rect">
            <a:avLst/>
          </a:prstGeom>
        </p:spPr>
        <p:txBody>
          <a:bodyPr anchor="t" rtlCol="false" tIns="0" lIns="0" bIns="0" rIns="0">
            <a:spAutoFit/>
          </a:bodyPr>
          <a:lstStyle/>
          <a:p>
            <a:pPr algn="just">
              <a:lnSpc>
                <a:spcPts val="3852"/>
              </a:lnSpc>
            </a:pPr>
            <a:r>
              <a:rPr lang="en-US" sz="3566">
                <a:solidFill>
                  <a:srgbClr val="1B1818"/>
                </a:solidFill>
                <a:latin typeface="Roboto Condensed"/>
              </a:rPr>
              <a:t>In December 2020, a massive cyberattack was revealed, targeting various U.S. government agencies and private companies. The attack leveraged a supply chain compromise through the SolarWinds Orion software, which is widely used for network monitoring.</a:t>
            </a:r>
          </a:p>
        </p:txBody>
      </p:sp>
      <p:sp>
        <p:nvSpPr>
          <p:cNvPr name="Freeform 15" id="15"/>
          <p:cNvSpPr/>
          <p:nvPr/>
        </p:nvSpPr>
        <p:spPr>
          <a:xfrm flipH="false" flipV="false" rot="0">
            <a:off x="9948153" y="1674288"/>
            <a:ext cx="8009647" cy="5336427"/>
          </a:xfrm>
          <a:custGeom>
            <a:avLst/>
            <a:gdLst/>
            <a:ahLst/>
            <a:cxnLst/>
            <a:rect r="r" b="b" t="t" l="l"/>
            <a:pathLst>
              <a:path h="5336427" w="8009647">
                <a:moveTo>
                  <a:pt x="0" y="0"/>
                </a:moveTo>
                <a:lnTo>
                  <a:pt x="8009647" y="0"/>
                </a:lnTo>
                <a:lnTo>
                  <a:pt x="8009647" y="5336427"/>
                </a:lnTo>
                <a:lnTo>
                  <a:pt x="0" y="5336427"/>
                </a:lnTo>
                <a:lnTo>
                  <a:pt x="0" y="0"/>
                </a:lnTo>
                <a:close/>
              </a:path>
            </a:pathLst>
          </a:custGeom>
          <a:blipFill>
            <a:blip r:embed="rId4"/>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Case Study: SolarWinds Cyberattack (2020)</a:t>
            </a:r>
          </a:p>
        </p:txBody>
      </p:sp>
      <p:sp>
        <p:nvSpPr>
          <p:cNvPr name="TextBox 14" id="14"/>
          <p:cNvSpPr txBox="true"/>
          <p:nvPr/>
        </p:nvSpPr>
        <p:spPr>
          <a:xfrm rot="0">
            <a:off x="216000" y="1119189"/>
            <a:ext cx="17444952" cy="9283065"/>
          </a:xfrm>
          <a:prstGeom prst="rect">
            <a:avLst/>
          </a:prstGeom>
        </p:spPr>
        <p:txBody>
          <a:bodyPr anchor="t" rtlCol="false" tIns="0" lIns="0" bIns="0" rIns="0">
            <a:spAutoFit/>
          </a:bodyPr>
          <a:lstStyle/>
          <a:p>
            <a:pPr algn="just">
              <a:lnSpc>
                <a:spcPts val="3779"/>
              </a:lnSpc>
            </a:pPr>
            <a:r>
              <a:rPr lang="en-US" sz="3499" spc="69">
                <a:solidFill>
                  <a:srgbClr val="5C2421"/>
                </a:solidFill>
                <a:latin typeface="Roboto Condensed Bold"/>
              </a:rPr>
              <a:t>Initial Compromise:</a:t>
            </a:r>
          </a:p>
          <a:p>
            <a:pPr algn="just">
              <a:lnSpc>
                <a:spcPts val="3240"/>
              </a:lnSpc>
            </a:pPr>
            <a:r>
              <a:rPr lang="en-US" sz="3000" spc="60">
                <a:solidFill>
                  <a:srgbClr val="1B1818"/>
                </a:solidFill>
                <a:latin typeface="Roboto Condensed"/>
              </a:rPr>
              <a:t>Hackers compromised the software build system of SolarWinds, injecting malicious code into software updates. These tainted updates were then distributed to SolarWinds customers.</a:t>
            </a:r>
          </a:p>
          <a:p>
            <a:pPr algn="just">
              <a:lnSpc>
                <a:spcPts val="3779"/>
              </a:lnSpc>
            </a:pPr>
          </a:p>
          <a:p>
            <a:pPr algn="just">
              <a:lnSpc>
                <a:spcPts val="3779"/>
              </a:lnSpc>
            </a:pPr>
            <a:r>
              <a:rPr lang="en-US" sz="3499" spc="69">
                <a:solidFill>
                  <a:srgbClr val="5C2421"/>
                </a:solidFill>
                <a:latin typeface="Roboto Condensed Bold"/>
              </a:rPr>
              <a:t>Scope of Impact:</a:t>
            </a:r>
          </a:p>
          <a:p>
            <a:pPr algn="just">
              <a:lnSpc>
                <a:spcPts val="3240"/>
              </a:lnSpc>
            </a:pPr>
            <a:r>
              <a:rPr lang="en-US" sz="3000" spc="60">
                <a:solidFill>
                  <a:srgbClr val="1B1818"/>
                </a:solidFill>
                <a:latin typeface="Roboto Condensed"/>
              </a:rPr>
              <a:t>The attack had a widespread impact, affecting numerous organizations, including government agencies, Fortune 500 companies, and technology firms. The compromised software allowed attackers to gain unauthorized access to networks.</a:t>
            </a:r>
          </a:p>
          <a:p>
            <a:pPr algn="just">
              <a:lnSpc>
                <a:spcPts val="3779"/>
              </a:lnSpc>
            </a:pPr>
          </a:p>
          <a:p>
            <a:pPr algn="just">
              <a:lnSpc>
                <a:spcPts val="3779"/>
              </a:lnSpc>
            </a:pPr>
            <a:r>
              <a:rPr lang="en-US" sz="3499" spc="69">
                <a:solidFill>
                  <a:srgbClr val="5C2421"/>
                </a:solidFill>
                <a:latin typeface="Roboto Condensed Bold"/>
              </a:rPr>
              <a:t>Stealthy Operation:</a:t>
            </a:r>
          </a:p>
          <a:p>
            <a:pPr algn="just">
              <a:lnSpc>
                <a:spcPts val="3240"/>
              </a:lnSpc>
            </a:pPr>
            <a:r>
              <a:rPr lang="en-US" sz="3000" spc="60">
                <a:solidFill>
                  <a:srgbClr val="1B1818"/>
                </a:solidFill>
                <a:latin typeface="Roboto Condensed"/>
              </a:rPr>
              <a:t>The attackers demonstrated a high level of sophistication and patience. They remained undetected for several months, conducting reconnaissance, stealing credentials, and moving laterally within networks.</a:t>
            </a:r>
          </a:p>
          <a:p>
            <a:pPr algn="just">
              <a:lnSpc>
                <a:spcPts val="3779"/>
              </a:lnSpc>
            </a:pPr>
          </a:p>
          <a:p>
            <a:pPr algn="just">
              <a:lnSpc>
                <a:spcPts val="3779"/>
              </a:lnSpc>
            </a:pPr>
            <a:r>
              <a:rPr lang="en-US" sz="3499" spc="69">
                <a:solidFill>
                  <a:srgbClr val="5C2421"/>
                </a:solidFill>
                <a:latin typeface="Roboto Condensed Bold"/>
              </a:rPr>
              <a:t>Attribution Challenges:</a:t>
            </a:r>
          </a:p>
          <a:p>
            <a:pPr algn="just">
              <a:lnSpc>
                <a:spcPts val="3240"/>
              </a:lnSpc>
            </a:pPr>
            <a:r>
              <a:rPr lang="en-US" sz="3000" spc="60">
                <a:solidFill>
                  <a:srgbClr val="1B1818"/>
                </a:solidFill>
                <a:latin typeface="Roboto Condensed"/>
              </a:rPr>
              <a:t>Attribution of the attack proved challenging. While widely believed to be state-sponsored, officially attributing the attack to a specific nation-state remains complex in the world of cybersecurity.</a:t>
            </a:r>
          </a:p>
          <a:p>
            <a:pPr algn="just">
              <a:lnSpc>
                <a:spcPts val="3779"/>
              </a:lnSpc>
            </a:pPr>
          </a:p>
          <a:p>
            <a:pPr algn="just">
              <a:lnSpc>
                <a:spcPts val="3779"/>
              </a:lnSpc>
            </a:pPr>
            <a:r>
              <a:rPr lang="en-US" sz="3499" spc="69">
                <a:solidFill>
                  <a:srgbClr val="5C2421"/>
                </a:solidFill>
                <a:latin typeface="Roboto Condensed Bold"/>
              </a:rPr>
              <a:t>Data Exfiltration:</a:t>
            </a:r>
          </a:p>
          <a:p>
            <a:pPr algn="just">
              <a:lnSpc>
                <a:spcPts val="3240"/>
              </a:lnSpc>
            </a:pPr>
            <a:r>
              <a:rPr lang="en-US" sz="3000" spc="60">
                <a:solidFill>
                  <a:srgbClr val="1B1818"/>
                </a:solidFill>
                <a:latin typeface="Roboto Condensed"/>
              </a:rPr>
              <a:t>The attackers exfiltrated sensitive information, emphasizing the potential for espionage. The breach raised concerns about the compromise of classified government data and intellectual property.</a:t>
            </a:r>
          </a:p>
          <a:p>
            <a:pPr algn="just">
              <a:lnSpc>
                <a:spcPts val="377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ATTACK VECTORS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What are Attack Vectors?</a:t>
            </a:r>
          </a:p>
        </p:txBody>
      </p:sp>
      <p:sp>
        <p:nvSpPr>
          <p:cNvPr name="TextBox 14" id="14"/>
          <p:cNvSpPr txBox="true"/>
          <p:nvPr/>
        </p:nvSpPr>
        <p:spPr>
          <a:xfrm rot="0">
            <a:off x="622350" y="1965325"/>
            <a:ext cx="17043300" cy="1959864"/>
          </a:xfrm>
          <a:prstGeom prst="rect">
            <a:avLst/>
          </a:prstGeom>
        </p:spPr>
        <p:txBody>
          <a:bodyPr anchor="t" rtlCol="false" tIns="0" lIns="0" bIns="0" rIns="0">
            <a:spAutoFit/>
          </a:bodyPr>
          <a:lstStyle/>
          <a:p>
            <a:pPr algn="just">
              <a:lnSpc>
                <a:spcPts val="3888"/>
              </a:lnSpc>
            </a:pPr>
            <a:r>
              <a:rPr lang="en-US" sz="3600">
                <a:solidFill>
                  <a:srgbClr val="1B1818"/>
                </a:solidFill>
                <a:latin typeface="Roboto Condensed"/>
              </a:rPr>
              <a:t>An </a:t>
            </a:r>
            <a:r>
              <a:rPr lang="en-US" sz="3600">
                <a:solidFill>
                  <a:srgbClr val="5C2421"/>
                </a:solidFill>
                <a:latin typeface="Roboto Condensed Bold"/>
              </a:rPr>
              <a:t>Attack Vector</a:t>
            </a:r>
            <a:r>
              <a:rPr lang="en-US" sz="3600">
                <a:solidFill>
                  <a:srgbClr val="1B1818"/>
                </a:solidFill>
                <a:latin typeface="Roboto Condensed"/>
              </a:rPr>
              <a:t> is the pathway or means by which an </a:t>
            </a:r>
            <a:r>
              <a:rPr lang="en-US" sz="3600">
                <a:solidFill>
                  <a:srgbClr val="5C2421"/>
                </a:solidFill>
                <a:latin typeface="Roboto Condensed Bold"/>
              </a:rPr>
              <a:t>attacker gains unauthorized access to a computer system, network, or application to exploit vulnerabilities and deliver a malicious payload.</a:t>
            </a:r>
            <a:r>
              <a:rPr lang="en-US" sz="3600">
                <a:solidFill>
                  <a:srgbClr val="1B1818"/>
                </a:solidFill>
                <a:latin typeface="Roboto Condensed"/>
              </a:rPr>
              <a:t> Understanding attack vectors is crucial for developing effective cybersecurity strategies.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STUXNET</a:t>
            </a:r>
          </a:p>
        </p:txBody>
      </p:sp>
      <p:sp>
        <p:nvSpPr>
          <p:cNvPr name="TextBox 14" id="14"/>
          <p:cNvSpPr txBox="true"/>
          <p:nvPr/>
        </p:nvSpPr>
        <p:spPr>
          <a:xfrm rot="0">
            <a:off x="216000" y="1515511"/>
            <a:ext cx="11679082" cy="3417189"/>
          </a:xfrm>
          <a:prstGeom prst="rect">
            <a:avLst/>
          </a:prstGeom>
        </p:spPr>
        <p:txBody>
          <a:bodyPr anchor="t" rtlCol="false" tIns="0" lIns="0" bIns="0" rIns="0">
            <a:spAutoFit/>
          </a:bodyPr>
          <a:lstStyle/>
          <a:p>
            <a:pPr algn="just" marL="777240" indent="-388620" lvl="1">
              <a:lnSpc>
                <a:spcPts val="3888"/>
              </a:lnSpc>
              <a:buFont typeface="Arial"/>
              <a:buChar char="•"/>
            </a:pPr>
            <a:r>
              <a:rPr lang="en-US" sz="3600">
                <a:solidFill>
                  <a:srgbClr val="212121"/>
                </a:solidFill>
                <a:latin typeface="Roboto Condensed"/>
              </a:rPr>
              <a:t>Let’s start and understand cybersecurity with an </a:t>
            </a:r>
            <a:r>
              <a:rPr lang="en-US" sz="3600">
                <a:solidFill>
                  <a:srgbClr val="5C2421"/>
                </a:solidFill>
                <a:latin typeface="Roboto Condensed Bold"/>
              </a:rPr>
              <a:t>example</a:t>
            </a:r>
            <a:r>
              <a:rPr lang="en-US" sz="3600">
                <a:solidFill>
                  <a:srgbClr val="212121"/>
                </a:solidFill>
                <a:latin typeface="Roboto Condensed"/>
              </a:rPr>
              <a:t> of a very well-crafted worm.</a:t>
            </a:r>
          </a:p>
          <a:p>
            <a:pPr algn="just">
              <a:lnSpc>
                <a:spcPts val="3888"/>
              </a:lnSpc>
            </a:pPr>
          </a:p>
          <a:p>
            <a:pPr algn="just" marL="777240" indent="-388620" lvl="1">
              <a:lnSpc>
                <a:spcPts val="3888"/>
              </a:lnSpc>
              <a:buFont typeface="Arial"/>
              <a:buChar char="•"/>
            </a:pPr>
            <a:r>
              <a:rPr lang="en-US" sz="3600">
                <a:solidFill>
                  <a:srgbClr val="5C2421"/>
                </a:solidFill>
                <a:latin typeface="Roboto Condensed Bold"/>
              </a:rPr>
              <a:t>Stuxnet</a:t>
            </a:r>
            <a:r>
              <a:rPr lang="en-US" sz="3600">
                <a:solidFill>
                  <a:srgbClr val="212121"/>
                </a:solidFill>
                <a:latin typeface="Roboto Condensed"/>
              </a:rPr>
              <a:t> was a highly sophisticated computer worm </a:t>
            </a:r>
            <a:r>
              <a:rPr lang="en-US" sz="3600">
                <a:solidFill>
                  <a:srgbClr val="5C2421"/>
                </a:solidFill>
                <a:latin typeface="Roboto Condensed Bold"/>
              </a:rPr>
              <a:t>discovered in 2010</a:t>
            </a:r>
            <a:r>
              <a:rPr lang="en-US" sz="3600">
                <a:solidFill>
                  <a:srgbClr val="212121"/>
                </a:solidFill>
                <a:latin typeface="Roboto Condensed"/>
              </a:rPr>
              <a:t>, and it stands out in the world of cybersecurity due to its unprecedented complexity and the nature of its target.</a:t>
            </a:r>
          </a:p>
        </p:txBody>
      </p:sp>
      <p:sp>
        <p:nvSpPr>
          <p:cNvPr name="Freeform 15" id="15"/>
          <p:cNvSpPr/>
          <p:nvPr/>
        </p:nvSpPr>
        <p:spPr>
          <a:xfrm flipH="false" flipV="false" rot="0">
            <a:off x="12132145" y="1705933"/>
            <a:ext cx="5682310" cy="5589972"/>
          </a:xfrm>
          <a:custGeom>
            <a:avLst/>
            <a:gdLst/>
            <a:ahLst/>
            <a:cxnLst/>
            <a:rect r="r" b="b" t="t" l="l"/>
            <a:pathLst>
              <a:path h="5589972" w="5682310">
                <a:moveTo>
                  <a:pt x="0" y="0"/>
                </a:moveTo>
                <a:lnTo>
                  <a:pt x="5682310" y="0"/>
                </a:lnTo>
                <a:lnTo>
                  <a:pt x="5682310" y="5589973"/>
                </a:lnTo>
                <a:lnTo>
                  <a:pt x="0" y="5589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819392" y="5143500"/>
            <a:ext cx="1439908" cy="1294117"/>
          </a:xfrm>
          <a:custGeom>
            <a:avLst/>
            <a:gdLst/>
            <a:ahLst/>
            <a:cxnLst/>
            <a:rect r="r" b="b" t="t" l="l"/>
            <a:pathLst>
              <a:path h="1294117" w="1439908">
                <a:moveTo>
                  <a:pt x="0" y="0"/>
                </a:moveTo>
                <a:lnTo>
                  <a:pt x="1439908" y="0"/>
                </a:lnTo>
                <a:lnTo>
                  <a:pt x="1439908" y="1294117"/>
                </a:lnTo>
                <a:lnTo>
                  <a:pt x="0" y="1294117"/>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Common Attack Vectors</a:t>
            </a:r>
          </a:p>
        </p:txBody>
      </p:sp>
      <p:sp>
        <p:nvSpPr>
          <p:cNvPr name="TextBox 14" id="14"/>
          <p:cNvSpPr txBox="true"/>
          <p:nvPr/>
        </p:nvSpPr>
        <p:spPr>
          <a:xfrm rot="0">
            <a:off x="447725" y="1383957"/>
            <a:ext cx="17043300" cy="8255889"/>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Phishing:</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Phishing attacks involve tricking individuals into revealing sensitive information by posing as a trustworthy entity.</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An attacker sends a fraudulent email, pretending to be a bank, and asks the recipient to click on a link to update their account information. The link leads to a fake website designed to steal login credentials.</a:t>
            </a:r>
          </a:p>
          <a:p>
            <a:pPr algn="just">
              <a:lnSpc>
                <a:spcPts val="3888"/>
              </a:lnSpc>
            </a:pPr>
          </a:p>
          <a:p>
            <a:pPr algn="just">
              <a:lnSpc>
                <a:spcPts val="3888"/>
              </a:lnSpc>
            </a:pPr>
            <a:r>
              <a:rPr lang="en-US" sz="3600" spc="72">
                <a:solidFill>
                  <a:srgbClr val="5C2421"/>
                </a:solidFill>
                <a:latin typeface="Roboto Condensed Bold"/>
              </a:rPr>
              <a:t>Malware:</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Malicious software is designed to harm or exploit systems. Malware includes viruses, worms, trojans, ransomware, and spyware.</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A user unknowingly downloads a file from an email attachment that contains malware. Once opened, the malware infects the user's system and can steal sensitive data or disrupt operations.</a:t>
            </a:r>
          </a:p>
          <a:p>
            <a:pPr algn="just">
              <a:lnSpc>
                <a:spcPts val="3888"/>
              </a:lnSpc>
            </a:pPr>
          </a:p>
          <a:p>
            <a:pPr algn="just">
              <a:lnSpc>
                <a:spcPts val="3888"/>
              </a:lnSpc>
            </a:pPr>
            <a:r>
              <a:rPr lang="en-US" sz="3600" spc="72">
                <a:solidFill>
                  <a:srgbClr val="5C2421"/>
                </a:solidFill>
                <a:latin typeface="Roboto Condensed Bold"/>
              </a:rPr>
              <a:t>Drive-By Downloads:</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Drive-by downloads occur when malware is automatically downloaded and installed on a user's device without their knowledge or consent.</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Visiting a compromised website that exploits vulnerabilities in the browser or plugins, leading to the automatic download and installation of malicious software.</a:t>
            </a:r>
          </a:p>
          <a:p>
            <a:pPr algn="just">
              <a:lnSpc>
                <a:spcPts val="388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Common Attack Vectors</a:t>
            </a:r>
          </a:p>
        </p:txBody>
      </p:sp>
      <p:sp>
        <p:nvSpPr>
          <p:cNvPr name="TextBox 14" id="14"/>
          <p:cNvSpPr txBox="true"/>
          <p:nvPr/>
        </p:nvSpPr>
        <p:spPr>
          <a:xfrm rot="0">
            <a:off x="447725" y="1383957"/>
            <a:ext cx="17043300" cy="8408289"/>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SQL Injection:</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SQL injection involves inserting malicious SQL code into input fields to manipulate a database.</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Exploiting a poorly protected web application by inputting malicious SQL code into a form field, allowing the attacker to retrieve or modify data in the database.</a:t>
            </a:r>
          </a:p>
          <a:p>
            <a:pPr algn="just">
              <a:lnSpc>
                <a:spcPts val="3888"/>
              </a:lnSpc>
            </a:pPr>
          </a:p>
          <a:p>
            <a:pPr algn="just">
              <a:lnSpc>
                <a:spcPts val="3888"/>
              </a:lnSpc>
            </a:pPr>
            <a:r>
              <a:rPr lang="en-US" sz="3600" spc="72">
                <a:solidFill>
                  <a:srgbClr val="5C2421"/>
                </a:solidFill>
                <a:latin typeface="Roboto Condensed Bold"/>
              </a:rPr>
              <a:t>Cross-Site Scripting (XSS):</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XSS attacks involve injecting malicious scripts into trusted websites that are then executed by users' browsers.</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Posting a comment on a website with a script that, when viewed by other users, executes code on their browsers, potentially stealing cookies or session information.</a:t>
            </a:r>
          </a:p>
          <a:p>
            <a:pPr algn="just">
              <a:lnSpc>
                <a:spcPts val="3888"/>
              </a:lnSpc>
            </a:pPr>
          </a:p>
          <a:p>
            <a:pPr algn="just">
              <a:lnSpc>
                <a:spcPts val="3888"/>
              </a:lnSpc>
            </a:pPr>
            <a:r>
              <a:rPr lang="en-US" sz="3600" spc="72">
                <a:solidFill>
                  <a:srgbClr val="5C2421"/>
                </a:solidFill>
                <a:latin typeface="Roboto Condensed Bold"/>
              </a:rPr>
              <a:t>Man-in-the-Middle (MitM) Attacks:</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MitM attacks occur when an attacker intercepts and manipulates communication between two parties.</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An attacker intercepts unencrypted Wi-Fi traffic between a user and a website, capturing sensitive information like login credentials or financial details.</a:t>
            </a:r>
          </a:p>
          <a:p>
            <a:pPr algn="just">
              <a:lnSpc>
                <a:spcPts val="3888"/>
              </a:lnSpc>
            </a:pPr>
          </a:p>
          <a:p>
            <a:pPr algn="just">
              <a:lnSpc>
                <a:spcPts val="3888"/>
              </a:lnSpc>
            </a:pPr>
          </a:p>
          <a:p>
            <a:pPr algn="just">
              <a:lnSpc>
                <a:spcPts val="3888"/>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Common Attack Vectors</a:t>
            </a:r>
          </a:p>
        </p:txBody>
      </p:sp>
      <p:sp>
        <p:nvSpPr>
          <p:cNvPr name="TextBox 14" id="14"/>
          <p:cNvSpPr txBox="true"/>
          <p:nvPr/>
        </p:nvSpPr>
        <p:spPr>
          <a:xfrm rot="0">
            <a:off x="447725" y="1383957"/>
            <a:ext cx="17043300" cy="5236464"/>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Brute Force Attacks:</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Brute force attacks involve systematically attempting multiple combinations of usernames and passwords until the correct credentials are found.</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Using automated tools to repeatedly guess login credentials until the correct combination allows unauthorized access to an account.</a:t>
            </a:r>
          </a:p>
          <a:p>
            <a:pPr algn="just">
              <a:lnSpc>
                <a:spcPts val="3888"/>
              </a:lnSpc>
            </a:pPr>
          </a:p>
          <a:p>
            <a:pPr algn="just">
              <a:lnSpc>
                <a:spcPts val="3888"/>
              </a:lnSpc>
            </a:pPr>
            <a:r>
              <a:rPr lang="en-US" sz="3600" spc="72">
                <a:solidFill>
                  <a:srgbClr val="5C2421"/>
                </a:solidFill>
                <a:latin typeface="Roboto Condensed Bold"/>
              </a:rPr>
              <a:t>Social Engineering:</a:t>
            </a:r>
          </a:p>
          <a:p>
            <a:pPr algn="just">
              <a:lnSpc>
                <a:spcPts val="3240"/>
              </a:lnSpc>
            </a:pPr>
            <a:r>
              <a:rPr lang="en-US" sz="3000" spc="60" u="sng">
                <a:solidFill>
                  <a:srgbClr val="1B1818"/>
                </a:solidFill>
                <a:latin typeface="Roboto Condensed Bold"/>
              </a:rPr>
              <a:t>Description:</a:t>
            </a:r>
            <a:r>
              <a:rPr lang="en-US" sz="3000" spc="60">
                <a:solidFill>
                  <a:srgbClr val="1B1818"/>
                </a:solidFill>
                <a:latin typeface="Roboto Condensed"/>
              </a:rPr>
              <a:t> Social engineering attacks manipulate individuals into divulging confidential information through psychological manipulation.</a:t>
            </a:r>
          </a:p>
          <a:p>
            <a:pPr algn="just">
              <a:lnSpc>
                <a:spcPts val="3240"/>
              </a:lnSpc>
            </a:pPr>
            <a:r>
              <a:rPr lang="en-US" sz="3000" spc="60" u="sng">
                <a:solidFill>
                  <a:srgbClr val="1B1818"/>
                </a:solidFill>
                <a:latin typeface="Roboto Condensed Bold"/>
              </a:rPr>
              <a:t>Example:</a:t>
            </a:r>
            <a:r>
              <a:rPr lang="en-US" sz="3000" spc="60">
                <a:solidFill>
                  <a:srgbClr val="1B1818"/>
                </a:solidFill>
                <a:latin typeface="Roboto Condensed"/>
              </a:rPr>
              <a:t> Posing as a tech support representative, an attacker calls a user, claiming there's a security issue, and convinces them to provide login credentials.</a:t>
            </a:r>
          </a:p>
          <a:p>
            <a:pPr algn="just">
              <a:lnSpc>
                <a:spcPts val="3888"/>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2088833"/>
            <a:ext cx="15590520" cy="3737610"/>
          </a:xfrm>
          <a:prstGeom prst="rect">
            <a:avLst/>
          </a:prstGeom>
        </p:spPr>
        <p:txBody>
          <a:bodyPr anchor="t" rtlCol="false" tIns="0" lIns="0" bIns="0" rIns="0">
            <a:spAutoFit/>
          </a:bodyPr>
          <a:lstStyle/>
          <a:p>
            <a:pPr>
              <a:lnSpc>
                <a:spcPts val="9720"/>
              </a:lnSpc>
            </a:pPr>
            <a:r>
              <a:rPr lang="en-US" sz="9000">
                <a:solidFill>
                  <a:srgbClr val="5C2421"/>
                </a:solidFill>
                <a:latin typeface="Roboto Condensed Bold"/>
              </a:rPr>
              <a:t>TRADITIONAL PROBLEMS ASSOCIATED WITH </a:t>
            </a:r>
          </a:p>
          <a:p>
            <a:pPr algn="l">
              <a:lnSpc>
                <a:spcPts val="9720"/>
              </a:lnSpc>
            </a:pPr>
            <a:r>
              <a:rPr lang="en-US" sz="9000">
                <a:solidFill>
                  <a:srgbClr val="5C2421"/>
                </a:solidFill>
                <a:latin typeface="Roboto Condensed Bold"/>
              </a:rPr>
              <a:t>COMPUTER CRIME</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Traditional Problems assosciated with Computer Crimes</a:t>
            </a:r>
          </a:p>
        </p:txBody>
      </p:sp>
      <p:sp>
        <p:nvSpPr>
          <p:cNvPr name="TextBox 14" id="14"/>
          <p:cNvSpPr txBox="true"/>
          <p:nvPr/>
        </p:nvSpPr>
        <p:spPr>
          <a:xfrm rot="0">
            <a:off x="447725" y="1383957"/>
            <a:ext cx="12709425" cy="5903214"/>
          </a:xfrm>
          <a:prstGeom prst="rect">
            <a:avLst/>
          </a:prstGeom>
        </p:spPr>
        <p:txBody>
          <a:bodyPr anchor="t" rtlCol="false" tIns="0" lIns="0" bIns="0" rIns="0">
            <a:spAutoFit/>
          </a:bodyPr>
          <a:lstStyle/>
          <a:p>
            <a:pPr algn="just">
              <a:lnSpc>
                <a:spcPts val="3888"/>
              </a:lnSpc>
            </a:pPr>
          </a:p>
          <a:p>
            <a:pPr algn="just">
              <a:lnSpc>
                <a:spcPts val="3240"/>
              </a:lnSpc>
            </a:pPr>
            <a:r>
              <a:rPr lang="en-US" sz="3000" spc="60">
                <a:solidFill>
                  <a:srgbClr val="1B1818"/>
                </a:solidFill>
                <a:latin typeface="Roboto Condensed"/>
              </a:rPr>
              <a:t>The </a:t>
            </a:r>
            <a:r>
              <a:rPr lang="en-US" sz="3000" spc="60">
                <a:solidFill>
                  <a:srgbClr val="5C2421"/>
                </a:solidFill>
                <a:latin typeface="Roboto Condensed Bold"/>
              </a:rPr>
              <a:t>physical environment</a:t>
            </a:r>
            <a:r>
              <a:rPr lang="en-US" sz="3000" spc="60">
                <a:solidFill>
                  <a:srgbClr val="1B1818"/>
                </a:solidFill>
                <a:latin typeface="Roboto Condensed"/>
              </a:rPr>
              <a:t> that breeds computer crime is far </a:t>
            </a:r>
            <a:r>
              <a:rPr lang="en-US" sz="3000" spc="60">
                <a:solidFill>
                  <a:srgbClr val="5C2421"/>
                </a:solidFill>
                <a:latin typeface="Roboto Condensed Bold"/>
              </a:rPr>
              <a:t>different from traditional venues</a:t>
            </a:r>
            <a:r>
              <a:rPr lang="en-US" sz="3000" spc="60">
                <a:solidFill>
                  <a:srgbClr val="1B1818"/>
                </a:solidFill>
                <a:latin typeface="Roboto Condensed"/>
              </a:rPr>
              <a:t>. In fact, the intangible nature of computer interaction and subsequent criminality poses significant questions for investigative agents. The </a:t>
            </a:r>
            <a:r>
              <a:rPr lang="en-US" sz="3000" spc="60">
                <a:solidFill>
                  <a:srgbClr val="5C2421"/>
                </a:solidFill>
                <a:latin typeface="Roboto Condensed Bold"/>
              </a:rPr>
              <a:t>lack of physical boundaries and the removal of traditional jurisdictional demarcations allow perpetrators to commit multinational crime</a:t>
            </a:r>
            <a:r>
              <a:rPr lang="en-US" sz="3000" spc="60">
                <a:solidFill>
                  <a:srgbClr val="1B1818"/>
                </a:solidFill>
                <a:latin typeface="Roboto Condensed"/>
              </a:rPr>
              <a:t> with little fear (or potential) of judicial sanctions. For the first time, </a:t>
            </a:r>
            <a:r>
              <a:rPr lang="en-US" sz="3000" spc="60">
                <a:solidFill>
                  <a:srgbClr val="5C2421"/>
                </a:solidFill>
                <a:latin typeface="Roboto Condensed Bold"/>
              </a:rPr>
              <a:t>criminals can cross international boundaries without the use of passports or official documentation</a:t>
            </a:r>
            <a:r>
              <a:rPr lang="en-US" sz="3000" spc="60">
                <a:solidFill>
                  <a:srgbClr val="1B1818"/>
                </a:solidFill>
                <a:latin typeface="Roboto Condensed"/>
              </a:rPr>
              <a:t>. Whereas traditional criminal activity required the physical presence of the   perpetrators, cybercrime is facilitated by international connections that enable individuals to commit criminal activity in England while sitting in their offices in Alabama. In addition, electronic crime does not require an extensive array of equipment or tools. </a:t>
            </a:r>
          </a:p>
          <a:p>
            <a:pPr algn="just">
              <a:lnSpc>
                <a:spcPts val="3888"/>
              </a:lnSpc>
            </a:pPr>
          </a:p>
        </p:txBody>
      </p:sp>
      <p:sp>
        <p:nvSpPr>
          <p:cNvPr name="Freeform 15" id="15"/>
          <p:cNvSpPr/>
          <p:nvPr/>
        </p:nvSpPr>
        <p:spPr>
          <a:xfrm flipH="false" flipV="false" rot="0">
            <a:off x="13524500" y="2851435"/>
            <a:ext cx="4320000" cy="4114800"/>
          </a:xfrm>
          <a:custGeom>
            <a:avLst/>
            <a:gdLst/>
            <a:ahLst/>
            <a:cxnLst/>
            <a:rect r="r" b="b" t="t" l="l"/>
            <a:pathLst>
              <a:path h="4114800" w="4320000">
                <a:moveTo>
                  <a:pt x="0" y="0"/>
                </a:moveTo>
                <a:lnTo>
                  <a:pt x="4320000" y="0"/>
                </a:lnTo>
                <a:lnTo>
                  <a:pt x="43200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Traditional Problems assosciated with Computer Crimes</a:t>
            </a:r>
          </a:p>
        </p:txBody>
      </p:sp>
      <p:sp>
        <p:nvSpPr>
          <p:cNvPr name="TextBox 14" id="14"/>
          <p:cNvSpPr txBox="true"/>
          <p:nvPr/>
        </p:nvSpPr>
        <p:spPr>
          <a:xfrm rot="0">
            <a:off x="447725" y="1364907"/>
            <a:ext cx="13344425" cy="69894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Perceived Insignificance, Stereotypes, and Incompetence</a:t>
            </a:r>
            <a:r>
              <a:rPr lang="en-US" sz="3000" spc="60">
                <a:solidFill>
                  <a:srgbClr val="5C2421"/>
                </a:solidFill>
                <a:latin typeface="Roboto Condensed Bold"/>
              </a:rPr>
              <a:t> </a:t>
            </a:r>
          </a:p>
          <a:p>
            <a:pPr algn="just">
              <a:lnSpc>
                <a:spcPts val="3240"/>
              </a:lnSpc>
            </a:pPr>
          </a:p>
          <a:p>
            <a:pPr algn="just" marL="647700" indent="-323850" lvl="1">
              <a:lnSpc>
                <a:spcPts val="3240"/>
              </a:lnSpc>
              <a:buFont typeface="Arial"/>
              <a:buChar char="•"/>
            </a:pPr>
            <a:r>
              <a:rPr lang="en-US" sz="3000">
                <a:solidFill>
                  <a:srgbClr val="1B1818"/>
                </a:solidFill>
                <a:latin typeface="Roboto Condensed"/>
              </a:rPr>
              <a:t>Investigators and administrators have displayed </a:t>
            </a:r>
            <a:r>
              <a:rPr lang="en-US" sz="3000">
                <a:solidFill>
                  <a:srgbClr val="5C2421"/>
                </a:solidFill>
                <a:latin typeface="Roboto Condensed Bold"/>
              </a:rPr>
              <a:t>great reluctance to pursue computer criminals. </a:t>
            </a:r>
          </a:p>
          <a:p>
            <a:pPr algn="just" marL="647700" indent="-323850" lvl="1">
              <a:lnSpc>
                <a:spcPts val="3240"/>
              </a:lnSpc>
              <a:buFont typeface="Arial"/>
              <a:buChar char="•"/>
            </a:pPr>
            <a:r>
              <a:rPr lang="en-US" sz="3000">
                <a:solidFill>
                  <a:srgbClr val="1B1818"/>
                </a:solidFill>
                <a:latin typeface="Roboto Condensed"/>
              </a:rPr>
              <a:t> A </a:t>
            </a:r>
            <a:r>
              <a:rPr lang="en-US" sz="3000">
                <a:solidFill>
                  <a:srgbClr val="5C2421"/>
                </a:solidFill>
                <a:latin typeface="Roboto Condensed Bold"/>
              </a:rPr>
              <a:t>lack of knowledge</a:t>
            </a:r>
            <a:r>
              <a:rPr lang="en-US" sz="3000">
                <a:solidFill>
                  <a:srgbClr val="1B1818"/>
                </a:solidFill>
                <a:latin typeface="Roboto Condensed"/>
              </a:rPr>
              <a:t> coupled with general apathy toward cyber criminality has resulted in an atmosphere of indifference. </a:t>
            </a:r>
          </a:p>
          <a:p>
            <a:pPr algn="just" marL="647700" indent="-323850" lvl="1">
              <a:lnSpc>
                <a:spcPts val="3240"/>
              </a:lnSpc>
              <a:buFont typeface="Arial"/>
              <a:buChar char="•"/>
            </a:pPr>
            <a:r>
              <a:rPr lang="en-US" sz="3000">
                <a:solidFill>
                  <a:srgbClr val="1B1818"/>
                </a:solidFill>
                <a:latin typeface="Roboto Condensed"/>
              </a:rPr>
              <a:t> Many </a:t>
            </a:r>
            <a:r>
              <a:rPr lang="en-US" sz="3000">
                <a:solidFill>
                  <a:srgbClr val="5C2421"/>
                </a:solidFill>
                <a:latin typeface="Roboto Condensed Bold"/>
              </a:rPr>
              <a:t>stereotype computer criminals as nonthreatening,</a:t>
            </a:r>
            <a:r>
              <a:rPr lang="en-US" sz="3000">
                <a:solidFill>
                  <a:srgbClr val="1B1818"/>
                </a:solidFill>
                <a:latin typeface="Roboto Condensed"/>
              </a:rPr>
              <a:t> socially challenged individuals (i.e., nerds or geeks) and fail to see the insidious nature of computer crime.</a:t>
            </a:r>
          </a:p>
          <a:p>
            <a:pPr algn="just" marL="647700" indent="-323850" lvl="1">
              <a:lnSpc>
                <a:spcPts val="3240"/>
              </a:lnSpc>
              <a:buFont typeface="Arial"/>
              <a:buChar char="•"/>
            </a:pPr>
            <a:r>
              <a:rPr lang="en-US" sz="3000">
                <a:solidFill>
                  <a:srgbClr val="1B1818"/>
                </a:solidFill>
                <a:latin typeface="Roboto Condensed"/>
              </a:rPr>
              <a:t> In addition, those administrators and investigators who grudgingly admit the presence and danger of electronic crime </a:t>
            </a:r>
            <a:r>
              <a:rPr lang="en-US" sz="3000">
                <a:solidFill>
                  <a:srgbClr val="5C2421"/>
                </a:solidFill>
                <a:latin typeface="Roboto Condensed Bold"/>
              </a:rPr>
              <a:t>tend to concentrate exclusively on child pornography, overlooking motivations and criminal behaviors apart from sexual gratification.</a:t>
            </a:r>
            <a:r>
              <a:rPr lang="en-US" sz="3000">
                <a:solidFill>
                  <a:srgbClr val="1B1818"/>
                </a:solidFill>
                <a:latin typeface="Roboto Condensed"/>
              </a:rPr>
              <a:t> </a:t>
            </a:r>
          </a:p>
          <a:p>
            <a:pPr algn="just" marL="647700" indent="-323850" lvl="1">
              <a:lnSpc>
                <a:spcPts val="3240"/>
              </a:lnSpc>
              <a:buFont typeface="Arial"/>
              <a:buChar char="•"/>
            </a:pPr>
            <a:r>
              <a:rPr lang="en-US" sz="3000">
                <a:solidFill>
                  <a:srgbClr val="1B1818"/>
                </a:solidFill>
                <a:latin typeface="Roboto Condensed"/>
              </a:rPr>
              <a:t> Even in situations where law enforcement authorities recognize the insidious nature of computer or cybercrime, </a:t>
            </a:r>
            <a:r>
              <a:rPr lang="en-US" sz="3000">
                <a:solidFill>
                  <a:srgbClr val="5C2421"/>
                </a:solidFill>
                <a:latin typeface="Roboto Condensed Bold"/>
              </a:rPr>
              <a:t>many do not perceive themselves or others in their department to be competent</a:t>
            </a:r>
            <a:r>
              <a:rPr lang="en-US" sz="3000">
                <a:solidFill>
                  <a:srgbClr val="1B1818"/>
                </a:solidFill>
                <a:latin typeface="Roboto Condensed"/>
              </a:rPr>
              <a:t> to investigate such criminal activity. </a:t>
            </a:r>
          </a:p>
          <a:p>
            <a:pPr algn="just">
              <a:lnSpc>
                <a:spcPts val="3240"/>
              </a:lnSpc>
            </a:pPr>
          </a:p>
        </p:txBody>
      </p:sp>
      <p:sp>
        <p:nvSpPr>
          <p:cNvPr name="Freeform 15" id="15"/>
          <p:cNvSpPr/>
          <p:nvPr/>
        </p:nvSpPr>
        <p:spPr>
          <a:xfrm flipH="false" flipV="false" rot="0">
            <a:off x="13935139" y="2851435"/>
            <a:ext cx="3909361" cy="3723667"/>
          </a:xfrm>
          <a:custGeom>
            <a:avLst/>
            <a:gdLst/>
            <a:ahLst/>
            <a:cxnLst/>
            <a:rect r="r" b="b" t="t" l="l"/>
            <a:pathLst>
              <a:path h="3723667" w="3909361">
                <a:moveTo>
                  <a:pt x="0" y="0"/>
                </a:moveTo>
                <a:lnTo>
                  <a:pt x="3909361" y="0"/>
                </a:lnTo>
                <a:lnTo>
                  <a:pt x="3909361" y="3723667"/>
                </a:lnTo>
                <a:lnTo>
                  <a:pt x="0" y="372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Traditional Problems assosciated with Computer Crimes</a:t>
            </a:r>
          </a:p>
        </p:txBody>
      </p:sp>
      <p:sp>
        <p:nvSpPr>
          <p:cNvPr name="TextBox 14" id="14"/>
          <p:cNvSpPr txBox="true"/>
          <p:nvPr/>
        </p:nvSpPr>
        <p:spPr>
          <a:xfrm rot="0">
            <a:off x="447725" y="1364907"/>
            <a:ext cx="13344425" cy="821817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Lack of Reporting</a:t>
            </a:r>
            <a:r>
              <a:rPr lang="en-US" sz="3000" spc="60">
                <a:solidFill>
                  <a:srgbClr val="5C2421"/>
                </a:solidFill>
                <a:latin typeface="Roboto Condensed Bold"/>
              </a:rPr>
              <a:t> </a:t>
            </a:r>
          </a:p>
          <a:p>
            <a:pPr algn="just">
              <a:lnSpc>
                <a:spcPts val="3240"/>
              </a:lnSpc>
            </a:pPr>
          </a:p>
          <a:p>
            <a:pPr algn="just" marL="647700" indent="-323850" lvl="1">
              <a:lnSpc>
                <a:spcPts val="3240"/>
              </a:lnSpc>
              <a:buFont typeface="Arial"/>
              <a:buChar char="•"/>
            </a:pPr>
            <a:r>
              <a:rPr lang="en-US" sz="3000" spc="60">
                <a:solidFill>
                  <a:srgbClr val="1B1818"/>
                </a:solidFill>
                <a:latin typeface="Roboto Condensed"/>
              </a:rPr>
              <a:t>The number of reported incidents handled by Carnegie-Mellon University’s </a:t>
            </a:r>
            <a:r>
              <a:rPr lang="en-US" sz="3000" spc="60">
                <a:solidFill>
                  <a:srgbClr val="5C2421"/>
                </a:solidFill>
                <a:latin typeface="Roboto Condensed Bold"/>
              </a:rPr>
              <a:t>Computer Emergency Response Team (CERT) has increased threefold, from 24,097 in 2006 to 72,065 in 2008</a:t>
            </a:r>
            <a:r>
              <a:rPr lang="en-US" sz="3000" spc="60">
                <a:solidFill>
                  <a:srgbClr val="1B1818"/>
                </a:solidFill>
                <a:latin typeface="Roboto Condensed"/>
              </a:rPr>
              <a:t>. In their annual survey, CSO Magazine (in conjunction with the U.S. Secret Service, CERT, and Deloitte) reported that </a:t>
            </a:r>
            <a:r>
              <a:rPr lang="en-US" sz="3000" spc="60">
                <a:solidFill>
                  <a:srgbClr val="5C2421"/>
                </a:solidFill>
                <a:latin typeface="Roboto Condensed Bold"/>
              </a:rPr>
              <a:t>58 percent of the organizations surveyed perceived themselves to be more prepared to prevent, detect, respond to, or recover from a cybercrime incident compared to the previous year. </a:t>
            </a:r>
          </a:p>
          <a:p>
            <a:pPr algn="just" marL="647700" indent="-323850" lvl="1">
              <a:lnSpc>
                <a:spcPts val="3240"/>
              </a:lnSpc>
              <a:buFont typeface="Arial"/>
              <a:buChar char="•"/>
            </a:pPr>
            <a:r>
              <a:rPr lang="en-US" sz="3000" spc="60">
                <a:solidFill>
                  <a:srgbClr val="1B1818"/>
                </a:solidFill>
                <a:latin typeface="Roboto Condensed"/>
              </a:rPr>
              <a:t>However, </a:t>
            </a:r>
            <a:r>
              <a:rPr lang="en-US" sz="3000" spc="60">
                <a:solidFill>
                  <a:srgbClr val="5C2421"/>
                </a:solidFill>
                <a:latin typeface="Roboto Condensed Bold"/>
              </a:rPr>
              <a:t>only 56 percent of respondents actually had a plan for reporting and responding to a crime</a:t>
            </a:r>
            <a:r>
              <a:rPr lang="en-US" sz="3000" spc="60">
                <a:solidFill>
                  <a:srgbClr val="1B1818"/>
                </a:solidFill>
                <a:latin typeface="Roboto Condensed"/>
              </a:rPr>
              <a:t>. In 2011, it was reported that over 75 percent of all insider intrusions were handled internally without notification of authorities. </a:t>
            </a:r>
          </a:p>
          <a:p>
            <a:pPr algn="just" marL="647700" indent="-323850" lvl="1">
              <a:lnSpc>
                <a:spcPts val="3240"/>
              </a:lnSpc>
              <a:buFont typeface="Arial"/>
              <a:buChar char="•"/>
            </a:pPr>
            <a:r>
              <a:rPr lang="en-US" sz="3000" spc="60">
                <a:solidFill>
                  <a:srgbClr val="5C2421"/>
                </a:solidFill>
                <a:latin typeface="Roboto Condensed Bold"/>
              </a:rPr>
              <a:t>Underreporting on the part of businesses and corporations </a:t>
            </a:r>
            <a:r>
              <a:rPr lang="en-US" sz="3000" spc="60">
                <a:solidFill>
                  <a:srgbClr val="1B1818"/>
                </a:solidFill>
                <a:latin typeface="Roboto Condensed"/>
              </a:rPr>
              <a:t>may be attributed to a variety of reasons, but perhaps the </a:t>
            </a:r>
            <a:r>
              <a:rPr lang="en-US" sz="3000" spc="60">
                <a:solidFill>
                  <a:srgbClr val="5C2421"/>
                </a:solidFill>
                <a:latin typeface="Roboto Condensed Bold"/>
              </a:rPr>
              <a:t>most common</a:t>
            </a:r>
            <a:r>
              <a:rPr lang="en-US" sz="3000" spc="60">
                <a:solidFill>
                  <a:srgbClr val="1B1818"/>
                </a:solidFill>
                <a:latin typeface="Roboto Condensed"/>
              </a:rPr>
              <a:t> are </a:t>
            </a:r>
            <a:r>
              <a:rPr lang="en-US" sz="3000" spc="60">
                <a:solidFill>
                  <a:srgbClr val="5C2421"/>
                </a:solidFill>
                <a:latin typeface="Roboto Condensed Bold"/>
              </a:rPr>
              <a:t>exposure to financial losses, data breach liabilities, damage to brand, regulatory issues, and loss of consumer confidence.</a:t>
            </a:r>
            <a:r>
              <a:rPr lang="en-US" sz="3000" spc="60">
                <a:solidFill>
                  <a:srgbClr val="1B1818"/>
                </a:solidFill>
                <a:latin typeface="Roboto Condensed"/>
              </a:rPr>
              <a:t> </a:t>
            </a:r>
          </a:p>
          <a:p>
            <a:pPr algn="just" marL="647700" indent="-323850" lvl="1">
              <a:lnSpc>
                <a:spcPts val="3240"/>
              </a:lnSpc>
              <a:buFont typeface="Arial"/>
              <a:buChar char="•"/>
            </a:pPr>
            <a:r>
              <a:rPr lang="en-US" sz="3000" spc="60">
                <a:solidFill>
                  <a:srgbClr val="1B1818"/>
                </a:solidFill>
                <a:latin typeface="Roboto Condensed"/>
              </a:rPr>
              <a:t>Contemporary society, characterized by increased reliance on paperless transactions, </a:t>
            </a:r>
            <a:r>
              <a:rPr lang="en-US" sz="3000" spc="60">
                <a:solidFill>
                  <a:srgbClr val="5C2421"/>
                </a:solidFill>
                <a:latin typeface="Roboto Condensed Bold"/>
              </a:rPr>
              <a:t>demands assurances that the company’s infrastructure is invulnerable and that confidential information remains inviolate.</a:t>
            </a:r>
          </a:p>
          <a:p>
            <a:pPr algn="just">
              <a:lnSpc>
                <a:spcPts val="3240"/>
              </a:lnSpc>
            </a:pPr>
          </a:p>
        </p:txBody>
      </p:sp>
      <p:sp>
        <p:nvSpPr>
          <p:cNvPr name="Freeform 15" id="15"/>
          <p:cNvSpPr/>
          <p:nvPr/>
        </p:nvSpPr>
        <p:spPr>
          <a:xfrm flipH="false" flipV="false" rot="0">
            <a:off x="13935139" y="2851435"/>
            <a:ext cx="3909361" cy="3723667"/>
          </a:xfrm>
          <a:custGeom>
            <a:avLst/>
            <a:gdLst/>
            <a:ahLst/>
            <a:cxnLst/>
            <a:rect r="r" b="b" t="t" l="l"/>
            <a:pathLst>
              <a:path h="3723667" w="3909361">
                <a:moveTo>
                  <a:pt x="0" y="0"/>
                </a:moveTo>
                <a:lnTo>
                  <a:pt x="3909361" y="0"/>
                </a:lnTo>
                <a:lnTo>
                  <a:pt x="3909361" y="3723667"/>
                </a:lnTo>
                <a:lnTo>
                  <a:pt x="0" y="372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Traditional Problems assosciated with Computer Crimes</a:t>
            </a:r>
          </a:p>
        </p:txBody>
      </p:sp>
      <p:sp>
        <p:nvSpPr>
          <p:cNvPr name="TextBox 14" id="14"/>
          <p:cNvSpPr txBox="true"/>
          <p:nvPr/>
        </p:nvSpPr>
        <p:spPr>
          <a:xfrm rot="0">
            <a:off x="447725" y="1364907"/>
            <a:ext cx="13344425" cy="576072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Lack of Resources</a:t>
            </a:r>
            <a:r>
              <a:rPr lang="en-US" sz="3000" spc="60">
                <a:solidFill>
                  <a:srgbClr val="5C2421"/>
                </a:solidFill>
                <a:latin typeface="Roboto Condensed Bold"/>
              </a:rPr>
              <a:t> </a:t>
            </a:r>
          </a:p>
          <a:p>
            <a:pPr algn="just">
              <a:lnSpc>
                <a:spcPts val="3240"/>
              </a:lnSpc>
            </a:pPr>
          </a:p>
          <a:p>
            <a:pPr algn="just" marL="647700" indent="-323850" lvl="1">
              <a:lnSpc>
                <a:spcPts val="3240"/>
              </a:lnSpc>
              <a:buFont typeface="Arial"/>
              <a:buChar char="•"/>
            </a:pPr>
            <a:r>
              <a:rPr lang="en-US" sz="3000" spc="60">
                <a:solidFill>
                  <a:srgbClr val="1B1818"/>
                </a:solidFill>
                <a:latin typeface="Roboto Condensed"/>
              </a:rPr>
              <a:t>Computer intrusions have proven to be problematic within the corporate world, such institutions’ </a:t>
            </a:r>
            <a:r>
              <a:rPr lang="en-US" sz="3000" spc="60">
                <a:solidFill>
                  <a:srgbClr val="5C2421"/>
                </a:solidFill>
                <a:latin typeface="Roboto Condensed Bold"/>
              </a:rPr>
              <a:t>unwillingness or inability to effectively communicate with judicial authorities has led to an increase in computer crime.</a:t>
            </a:r>
            <a:r>
              <a:rPr lang="en-US" sz="3000" spc="60">
                <a:solidFill>
                  <a:srgbClr val="1B1818"/>
                </a:solidFill>
                <a:latin typeface="Roboto Condensed"/>
              </a:rPr>
              <a:t> </a:t>
            </a:r>
          </a:p>
          <a:p>
            <a:pPr algn="just" marL="647700" indent="-323850" lvl="1">
              <a:lnSpc>
                <a:spcPts val="3240"/>
              </a:lnSpc>
              <a:buFont typeface="Arial"/>
              <a:buChar char="•"/>
            </a:pPr>
            <a:r>
              <a:rPr lang="en-US" sz="3000" spc="60">
                <a:solidFill>
                  <a:srgbClr val="1B1818"/>
                </a:solidFill>
                <a:latin typeface="Roboto Condensed"/>
              </a:rPr>
              <a:t> Unfortunately, law enforcement and corporate entities desperately need to cooperate with one another. </a:t>
            </a:r>
          </a:p>
          <a:p>
            <a:pPr algn="just" marL="647700" indent="-323850" lvl="1">
              <a:lnSpc>
                <a:spcPts val="3240"/>
              </a:lnSpc>
              <a:buFont typeface="Arial"/>
              <a:buChar char="•"/>
            </a:pPr>
            <a:r>
              <a:rPr lang="en-US" sz="3000" spc="60">
                <a:solidFill>
                  <a:srgbClr val="1B1818"/>
                </a:solidFill>
                <a:latin typeface="Roboto Condensed"/>
              </a:rPr>
              <a:t>Unlike their civil service counterparts, </a:t>
            </a:r>
            <a:r>
              <a:rPr lang="en-US" sz="3000" spc="60">
                <a:solidFill>
                  <a:srgbClr val="5C2421"/>
                </a:solidFill>
                <a:latin typeface="Roboto Condensed Bold"/>
              </a:rPr>
              <a:t>the business communities have the resources (both financial and legal) necessary to effectively combat computer crimes. </a:t>
            </a:r>
          </a:p>
          <a:p>
            <a:pPr algn="just" marL="647700" indent="-323850" lvl="1">
              <a:lnSpc>
                <a:spcPts val="3240"/>
              </a:lnSpc>
              <a:buFont typeface="Arial"/>
              <a:buChar char="•"/>
            </a:pPr>
            <a:r>
              <a:rPr lang="en-US" sz="3000" spc="60">
                <a:solidFill>
                  <a:srgbClr val="1B1818"/>
                </a:solidFill>
                <a:latin typeface="Roboto Condensed"/>
              </a:rPr>
              <a:t>First, these companies, through their system administrators, have far more leeway in monitoring communications and system activities, and they have the ability to establish policies which enable wide-scale oversight. </a:t>
            </a:r>
          </a:p>
          <a:p>
            <a:pPr algn="just">
              <a:lnSpc>
                <a:spcPts val="3240"/>
              </a:lnSpc>
            </a:pPr>
          </a:p>
        </p:txBody>
      </p:sp>
      <p:sp>
        <p:nvSpPr>
          <p:cNvPr name="Freeform 15" id="15"/>
          <p:cNvSpPr/>
          <p:nvPr/>
        </p:nvSpPr>
        <p:spPr>
          <a:xfrm flipH="false" flipV="false" rot="0">
            <a:off x="13935139" y="2851435"/>
            <a:ext cx="3909361" cy="3723667"/>
          </a:xfrm>
          <a:custGeom>
            <a:avLst/>
            <a:gdLst/>
            <a:ahLst/>
            <a:cxnLst/>
            <a:rect r="r" b="b" t="t" l="l"/>
            <a:pathLst>
              <a:path h="3723667" w="3909361">
                <a:moveTo>
                  <a:pt x="0" y="0"/>
                </a:moveTo>
                <a:lnTo>
                  <a:pt x="3909361" y="0"/>
                </a:lnTo>
                <a:lnTo>
                  <a:pt x="3909361" y="3723667"/>
                </a:lnTo>
                <a:lnTo>
                  <a:pt x="0" y="372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Traditional Problems assosciated with Computer Crimes</a:t>
            </a:r>
          </a:p>
        </p:txBody>
      </p:sp>
      <p:sp>
        <p:nvSpPr>
          <p:cNvPr name="TextBox 14" id="14"/>
          <p:cNvSpPr txBox="true"/>
          <p:nvPr/>
        </p:nvSpPr>
        <p:spPr>
          <a:xfrm rot="0">
            <a:off x="447725" y="1364907"/>
            <a:ext cx="13344425" cy="576072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Lack of Resources</a:t>
            </a:r>
            <a:r>
              <a:rPr lang="en-US" sz="3000" spc="60">
                <a:solidFill>
                  <a:srgbClr val="5C2421"/>
                </a:solidFill>
                <a:latin typeface="Roboto Condensed Bold"/>
              </a:rPr>
              <a:t> </a:t>
            </a:r>
          </a:p>
          <a:p>
            <a:pPr algn="just">
              <a:lnSpc>
                <a:spcPts val="3240"/>
              </a:lnSpc>
            </a:pPr>
          </a:p>
          <a:p>
            <a:pPr algn="just" marL="647700" indent="-323850" lvl="1">
              <a:lnSpc>
                <a:spcPts val="3240"/>
              </a:lnSpc>
              <a:buFont typeface="Arial"/>
              <a:buChar char="•"/>
            </a:pPr>
            <a:r>
              <a:rPr lang="en-US" sz="3000" spc="60">
                <a:solidFill>
                  <a:srgbClr val="1B1818"/>
                </a:solidFill>
                <a:latin typeface="Roboto Condensed"/>
              </a:rPr>
              <a:t>Computer intrusions have proven to be problematic within the corporate world, such institutions’ </a:t>
            </a:r>
            <a:r>
              <a:rPr lang="en-US" sz="3000" spc="60">
                <a:solidFill>
                  <a:srgbClr val="5C2421"/>
                </a:solidFill>
                <a:latin typeface="Roboto Condensed Bold"/>
              </a:rPr>
              <a:t>unwillingness or inability to effectively communicate with judicial authorities has led to an increase in computer crime.</a:t>
            </a:r>
            <a:r>
              <a:rPr lang="en-US" sz="3000" spc="60">
                <a:solidFill>
                  <a:srgbClr val="1B1818"/>
                </a:solidFill>
                <a:latin typeface="Roboto Condensed"/>
              </a:rPr>
              <a:t> </a:t>
            </a:r>
          </a:p>
          <a:p>
            <a:pPr algn="just" marL="647700" indent="-323850" lvl="1">
              <a:lnSpc>
                <a:spcPts val="3240"/>
              </a:lnSpc>
              <a:buFont typeface="Arial"/>
              <a:buChar char="•"/>
            </a:pPr>
            <a:r>
              <a:rPr lang="en-US" sz="3000" spc="60">
                <a:solidFill>
                  <a:srgbClr val="1B1818"/>
                </a:solidFill>
                <a:latin typeface="Roboto Condensed"/>
              </a:rPr>
              <a:t> Unfortunately, law enforcement and corporate entities desperately need to cooperate with one another. </a:t>
            </a:r>
          </a:p>
          <a:p>
            <a:pPr algn="just" marL="647700" indent="-323850" lvl="1">
              <a:lnSpc>
                <a:spcPts val="3240"/>
              </a:lnSpc>
              <a:buFont typeface="Arial"/>
              <a:buChar char="•"/>
            </a:pPr>
            <a:r>
              <a:rPr lang="en-US" sz="3000" spc="60">
                <a:solidFill>
                  <a:srgbClr val="1B1818"/>
                </a:solidFill>
                <a:latin typeface="Roboto Condensed"/>
              </a:rPr>
              <a:t>Unlike their civil service counterparts, </a:t>
            </a:r>
            <a:r>
              <a:rPr lang="en-US" sz="3000" spc="60">
                <a:solidFill>
                  <a:srgbClr val="5C2421"/>
                </a:solidFill>
                <a:latin typeface="Roboto Condensed Bold"/>
              </a:rPr>
              <a:t>the business communities have the resources (both financial and legal) necessary to effectively combat computer crimes. </a:t>
            </a:r>
          </a:p>
          <a:p>
            <a:pPr algn="just" marL="647700" indent="-323850" lvl="1">
              <a:lnSpc>
                <a:spcPts val="3240"/>
              </a:lnSpc>
              <a:buFont typeface="Arial"/>
              <a:buChar char="•"/>
            </a:pPr>
            <a:r>
              <a:rPr lang="en-US" sz="3000" spc="60">
                <a:solidFill>
                  <a:srgbClr val="1B1818"/>
                </a:solidFill>
                <a:latin typeface="Roboto Condensed"/>
              </a:rPr>
              <a:t>First, these companies, through their system administrators, have far more leeway in monitoring communications and system activities, and they have the ability to establish policies which enable wide-scale oversight. </a:t>
            </a:r>
          </a:p>
          <a:p>
            <a:pPr algn="just">
              <a:lnSpc>
                <a:spcPts val="3240"/>
              </a:lnSpc>
            </a:pPr>
          </a:p>
        </p:txBody>
      </p:sp>
      <p:sp>
        <p:nvSpPr>
          <p:cNvPr name="Freeform 15" id="15"/>
          <p:cNvSpPr/>
          <p:nvPr/>
        </p:nvSpPr>
        <p:spPr>
          <a:xfrm flipH="false" flipV="false" rot="0">
            <a:off x="13935139" y="2851435"/>
            <a:ext cx="3909361" cy="3723667"/>
          </a:xfrm>
          <a:custGeom>
            <a:avLst/>
            <a:gdLst/>
            <a:ahLst/>
            <a:cxnLst/>
            <a:rect r="r" b="b" t="t" l="l"/>
            <a:pathLst>
              <a:path h="3723667" w="3909361">
                <a:moveTo>
                  <a:pt x="0" y="0"/>
                </a:moveTo>
                <a:lnTo>
                  <a:pt x="3909361" y="0"/>
                </a:lnTo>
                <a:lnTo>
                  <a:pt x="3909361" y="3723667"/>
                </a:lnTo>
                <a:lnTo>
                  <a:pt x="0" y="37236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INCIDENT RESPONSE</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STUXNET</a:t>
            </a:r>
          </a:p>
        </p:txBody>
      </p:sp>
      <p:sp>
        <p:nvSpPr>
          <p:cNvPr name="TextBox 14" id="14"/>
          <p:cNvSpPr txBox="true"/>
          <p:nvPr/>
        </p:nvSpPr>
        <p:spPr>
          <a:xfrm rot="0">
            <a:off x="216000" y="1515511"/>
            <a:ext cx="11679082" cy="5798439"/>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Targeted Machines:</a:t>
            </a:r>
          </a:p>
          <a:p>
            <a:pPr algn="just">
              <a:lnSpc>
                <a:spcPts val="3888"/>
              </a:lnSpc>
            </a:pPr>
          </a:p>
          <a:p>
            <a:pPr algn="just">
              <a:lnSpc>
                <a:spcPts val="3240"/>
              </a:lnSpc>
            </a:pPr>
            <a:r>
              <a:rPr lang="en-US" sz="3000" spc="60">
                <a:solidFill>
                  <a:srgbClr val="212121"/>
                </a:solidFill>
                <a:latin typeface="Roboto Condensed"/>
              </a:rPr>
              <a:t>Stuxnet was designed to target industrial control systems, specifically those used in Iran's nuclear facilities. Its primary focus was to interfere with the programmable logic controllers (PLCs) that control machinery.</a:t>
            </a:r>
          </a:p>
          <a:p>
            <a:pPr algn="just">
              <a:lnSpc>
                <a:spcPts val="3888"/>
              </a:lnSpc>
            </a:pPr>
          </a:p>
          <a:p>
            <a:pPr algn="just">
              <a:lnSpc>
                <a:spcPts val="3888"/>
              </a:lnSpc>
            </a:pPr>
            <a:r>
              <a:rPr lang="en-US" sz="3600" spc="72">
                <a:solidFill>
                  <a:srgbClr val="5C2421"/>
                </a:solidFill>
                <a:latin typeface="Roboto Condensed Bold"/>
              </a:rPr>
              <a:t>Modus Operandi:</a:t>
            </a:r>
          </a:p>
          <a:p>
            <a:pPr algn="just">
              <a:lnSpc>
                <a:spcPts val="3888"/>
              </a:lnSpc>
            </a:pPr>
          </a:p>
          <a:p>
            <a:pPr algn="just">
              <a:lnSpc>
                <a:spcPts val="3240"/>
              </a:lnSpc>
            </a:pPr>
            <a:r>
              <a:rPr lang="en-US" sz="3000" spc="60">
                <a:solidFill>
                  <a:srgbClr val="212121"/>
                </a:solidFill>
                <a:latin typeface="Roboto Condensed"/>
              </a:rPr>
              <a:t>The worm operated by exploiting multiple vulnerabilities, including zero-day vulnerabilities, in Windows operating systems. It used a combination of methods, including USB drives and network vulnerabilities, to spread and infect its targets.</a:t>
            </a:r>
          </a:p>
          <a:p>
            <a:pPr algn="just">
              <a:lnSpc>
                <a:spcPts val="3888"/>
              </a:lnSpc>
            </a:pPr>
          </a:p>
        </p:txBody>
      </p:sp>
      <p:sp>
        <p:nvSpPr>
          <p:cNvPr name="Freeform 15" id="15"/>
          <p:cNvSpPr/>
          <p:nvPr/>
        </p:nvSpPr>
        <p:spPr>
          <a:xfrm flipH="false" flipV="false" rot="0">
            <a:off x="12132145" y="1705933"/>
            <a:ext cx="5682310" cy="5589972"/>
          </a:xfrm>
          <a:custGeom>
            <a:avLst/>
            <a:gdLst/>
            <a:ahLst/>
            <a:cxnLst/>
            <a:rect r="r" b="b" t="t" l="l"/>
            <a:pathLst>
              <a:path h="5589972" w="5682310">
                <a:moveTo>
                  <a:pt x="0" y="0"/>
                </a:moveTo>
                <a:lnTo>
                  <a:pt x="5682310" y="0"/>
                </a:lnTo>
                <a:lnTo>
                  <a:pt x="5682310" y="5589973"/>
                </a:lnTo>
                <a:lnTo>
                  <a:pt x="0" y="5589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819392" y="5143500"/>
            <a:ext cx="1439908" cy="1294117"/>
          </a:xfrm>
          <a:custGeom>
            <a:avLst/>
            <a:gdLst/>
            <a:ahLst/>
            <a:cxnLst/>
            <a:rect r="r" b="b" t="t" l="l"/>
            <a:pathLst>
              <a:path h="1294117" w="1439908">
                <a:moveTo>
                  <a:pt x="0" y="0"/>
                </a:moveTo>
                <a:lnTo>
                  <a:pt x="1439908" y="0"/>
                </a:lnTo>
                <a:lnTo>
                  <a:pt x="1439908" y="1294117"/>
                </a:lnTo>
                <a:lnTo>
                  <a:pt x="0" y="1294117"/>
                </a:lnTo>
                <a:lnTo>
                  <a:pt x="0" y="0"/>
                </a:lnTo>
                <a:close/>
              </a:path>
            </a:pathLst>
          </a:custGeom>
          <a:blipFill>
            <a:blip r:embed="rId6"/>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Incident Response</a:t>
            </a:r>
          </a:p>
        </p:txBody>
      </p:sp>
      <p:sp>
        <p:nvSpPr>
          <p:cNvPr name="TextBox 14" id="14"/>
          <p:cNvSpPr txBox="true"/>
          <p:nvPr/>
        </p:nvSpPr>
        <p:spPr>
          <a:xfrm rot="0">
            <a:off x="352475" y="3478530"/>
            <a:ext cx="9343925" cy="1664970"/>
          </a:xfrm>
          <a:prstGeom prst="rect">
            <a:avLst/>
          </a:prstGeom>
        </p:spPr>
        <p:txBody>
          <a:bodyPr anchor="t" rtlCol="false" tIns="0" lIns="0" bIns="0" rIns="0">
            <a:spAutoFit/>
          </a:bodyPr>
          <a:lstStyle/>
          <a:p>
            <a:pPr algn="just">
              <a:lnSpc>
                <a:spcPts val="3240"/>
              </a:lnSpc>
            </a:pPr>
            <a:r>
              <a:rPr lang="en-US" sz="3000" spc="60">
                <a:solidFill>
                  <a:srgbClr val="1B1818"/>
                </a:solidFill>
                <a:latin typeface="Roboto Condensed"/>
              </a:rPr>
              <a:t>Incident response is a structured approach to addressing and managing the aftermath of a security incident or breach. The goal is to minimize damage and reduce recovery time and costs.</a:t>
            </a:r>
          </a:p>
        </p:txBody>
      </p:sp>
      <p:sp>
        <p:nvSpPr>
          <p:cNvPr name="Freeform 15" id="15"/>
          <p:cNvSpPr/>
          <p:nvPr/>
        </p:nvSpPr>
        <p:spPr>
          <a:xfrm flipH="false" flipV="false" rot="0">
            <a:off x="10435297" y="2575118"/>
            <a:ext cx="7266013" cy="4840981"/>
          </a:xfrm>
          <a:custGeom>
            <a:avLst/>
            <a:gdLst/>
            <a:ahLst/>
            <a:cxnLst/>
            <a:rect r="r" b="b" t="t" l="l"/>
            <a:pathLst>
              <a:path h="4840981" w="7266013">
                <a:moveTo>
                  <a:pt x="0" y="0"/>
                </a:moveTo>
                <a:lnTo>
                  <a:pt x="7266013" y="0"/>
                </a:lnTo>
                <a:lnTo>
                  <a:pt x="7266013" y="4840981"/>
                </a:lnTo>
                <a:lnTo>
                  <a:pt x="0" y="4840981"/>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Definition of Incident Response</a:t>
            </a:r>
          </a:p>
        </p:txBody>
      </p:sp>
      <p:sp>
        <p:nvSpPr>
          <p:cNvPr name="TextBox 14" id="14"/>
          <p:cNvSpPr txBox="true"/>
          <p:nvPr/>
        </p:nvSpPr>
        <p:spPr>
          <a:xfrm rot="0">
            <a:off x="368350" y="2174240"/>
            <a:ext cx="9925210" cy="617029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Incident response</a:t>
            </a:r>
            <a:r>
              <a:rPr lang="en-US" sz="3000" spc="60">
                <a:solidFill>
                  <a:srgbClr val="1B1818"/>
                </a:solidFill>
                <a:latin typeface="Roboto Condensed"/>
              </a:rPr>
              <a:t> refers to the structured and </a:t>
            </a:r>
            <a:r>
              <a:rPr lang="en-US" sz="3000" spc="60">
                <a:solidFill>
                  <a:srgbClr val="5C2421"/>
                </a:solidFill>
                <a:latin typeface="Roboto Condensed Bold"/>
              </a:rPr>
              <a:t>coordinated approach taken by an organization to manage and address</a:t>
            </a:r>
            <a:r>
              <a:rPr lang="en-US" sz="3000" spc="60">
                <a:solidFill>
                  <a:srgbClr val="1B1818"/>
                </a:solidFill>
                <a:latin typeface="Roboto Condensed"/>
              </a:rPr>
              <a:t> the aftermath of a security incident. A </a:t>
            </a:r>
            <a:r>
              <a:rPr lang="en-US" sz="3000" spc="60">
                <a:solidFill>
                  <a:srgbClr val="5C2421"/>
                </a:solidFill>
                <a:latin typeface="Roboto Condensed Bold"/>
              </a:rPr>
              <a:t>security incident</a:t>
            </a:r>
            <a:r>
              <a:rPr lang="en-US" sz="3000" spc="60">
                <a:solidFill>
                  <a:srgbClr val="1B1818"/>
                </a:solidFill>
                <a:latin typeface="Roboto Condensed"/>
              </a:rPr>
              <a:t> is any event that could </a:t>
            </a:r>
            <a:r>
              <a:rPr lang="en-US" sz="3000" spc="60">
                <a:solidFill>
                  <a:srgbClr val="5C2421"/>
                </a:solidFill>
                <a:latin typeface="Roboto Condensed Bold"/>
              </a:rPr>
              <a:t>potentially compromise the confidentiality, integrity, or availability of an organization's information assets.</a:t>
            </a:r>
            <a:r>
              <a:rPr lang="en-US" sz="3000" spc="60">
                <a:solidFill>
                  <a:srgbClr val="1B1818"/>
                </a:solidFill>
                <a:latin typeface="Roboto Condensed"/>
              </a:rPr>
              <a:t> </a:t>
            </a:r>
          </a:p>
          <a:p>
            <a:pPr algn="just">
              <a:lnSpc>
                <a:spcPts val="3240"/>
              </a:lnSpc>
            </a:pPr>
          </a:p>
          <a:p>
            <a:pPr algn="just">
              <a:lnSpc>
                <a:spcPts val="3240"/>
              </a:lnSpc>
            </a:pPr>
            <a:r>
              <a:rPr lang="en-US" sz="3000" spc="60">
                <a:solidFill>
                  <a:srgbClr val="5C2421"/>
                </a:solidFill>
                <a:latin typeface="Roboto Condensed Bold"/>
              </a:rPr>
              <a:t>Incident response aims to minimize damage, reduce recovery time and costs, and prevent similar incidents</a:t>
            </a:r>
            <a:r>
              <a:rPr lang="en-US" sz="3000" spc="60">
                <a:solidFill>
                  <a:srgbClr val="1B1818"/>
                </a:solidFill>
                <a:latin typeface="Roboto Condensed"/>
              </a:rPr>
              <a:t> in the future. </a:t>
            </a:r>
          </a:p>
          <a:p>
            <a:pPr algn="just">
              <a:lnSpc>
                <a:spcPts val="3240"/>
              </a:lnSpc>
            </a:pPr>
          </a:p>
          <a:p>
            <a:pPr algn="just">
              <a:lnSpc>
                <a:spcPts val="3240"/>
              </a:lnSpc>
            </a:pPr>
            <a:r>
              <a:rPr lang="en-US" sz="3000" spc="60">
                <a:solidFill>
                  <a:srgbClr val="1B1818"/>
                </a:solidFill>
                <a:latin typeface="Roboto Condensed"/>
              </a:rPr>
              <a:t>Incident response is an essential component of a comprehensive cybersecurity strategy, </a:t>
            </a:r>
            <a:r>
              <a:rPr lang="en-US" sz="3000" spc="60">
                <a:solidFill>
                  <a:srgbClr val="5C2421"/>
                </a:solidFill>
                <a:latin typeface="Roboto Condensed Bold"/>
              </a:rPr>
              <a:t>helping organizations effectively navigate and mitigate the consequences of security incidents,</a:t>
            </a:r>
            <a:r>
              <a:rPr lang="en-US" sz="3000" spc="60">
                <a:solidFill>
                  <a:srgbClr val="1B1818"/>
                </a:solidFill>
                <a:latin typeface="Roboto Condensed"/>
              </a:rPr>
              <a:t> ranging from minor anomalies to major breaches.</a:t>
            </a:r>
          </a:p>
        </p:txBody>
      </p:sp>
      <p:sp>
        <p:nvSpPr>
          <p:cNvPr name="Freeform 15" id="15"/>
          <p:cNvSpPr/>
          <p:nvPr/>
        </p:nvSpPr>
        <p:spPr>
          <a:xfrm flipH="false" flipV="false" rot="0">
            <a:off x="10568398" y="2534843"/>
            <a:ext cx="7386912" cy="4921530"/>
          </a:xfrm>
          <a:custGeom>
            <a:avLst/>
            <a:gdLst/>
            <a:ahLst/>
            <a:cxnLst/>
            <a:rect r="r" b="b" t="t" l="l"/>
            <a:pathLst>
              <a:path h="4921530" w="7386912">
                <a:moveTo>
                  <a:pt x="0" y="0"/>
                </a:moveTo>
                <a:lnTo>
                  <a:pt x="7386912" y="0"/>
                </a:lnTo>
                <a:lnTo>
                  <a:pt x="7386912" y="4921530"/>
                </a:lnTo>
                <a:lnTo>
                  <a:pt x="0" y="4921530"/>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Key Elements of Incident Response</a:t>
            </a:r>
          </a:p>
        </p:txBody>
      </p:sp>
      <p:sp>
        <p:nvSpPr>
          <p:cNvPr name="TextBox 14" id="14"/>
          <p:cNvSpPr txBox="true"/>
          <p:nvPr/>
        </p:nvSpPr>
        <p:spPr>
          <a:xfrm rot="0">
            <a:off x="698524" y="1424343"/>
            <a:ext cx="16890950" cy="8175117"/>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Preparation: </a:t>
            </a:r>
          </a:p>
          <a:p>
            <a:pPr algn="just">
              <a:lnSpc>
                <a:spcPts val="3240"/>
              </a:lnSpc>
            </a:pPr>
            <a:r>
              <a:rPr lang="en-US" sz="3000" spc="60">
                <a:solidFill>
                  <a:srgbClr val="1B1818"/>
                </a:solidFill>
                <a:latin typeface="Roboto Condensed"/>
              </a:rPr>
              <a:t>Establishing an incident response plan, defining roles and responsibilities, and ensuring that the necessary tools and resources are available to respond effectively.</a:t>
            </a:r>
          </a:p>
          <a:p>
            <a:pPr algn="just">
              <a:lnSpc>
                <a:spcPts val="3240"/>
              </a:lnSpc>
            </a:pPr>
          </a:p>
          <a:p>
            <a:pPr algn="just">
              <a:lnSpc>
                <a:spcPts val="3888"/>
              </a:lnSpc>
            </a:pPr>
            <a:r>
              <a:rPr lang="en-US" sz="3600" spc="72">
                <a:solidFill>
                  <a:srgbClr val="5C2421"/>
                </a:solidFill>
                <a:latin typeface="Roboto Condensed Bold"/>
              </a:rPr>
              <a:t>Identification: </a:t>
            </a:r>
          </a:p>
          <a:p>
            <a:pPr algn="just">
              <a:lnSpc>
                <a:spcPts val="3240"/>
              </a:lnSpc>
            </a:pPr>
            <a:r>
              <a:rPr lang="en-US" sz="3000" spc="60">
                <a:solidFill>
                  <a:srgbClr val="1B1818"/>
                </a:solidFill>
                <a:latin typeface="Roboto Condensed"/>
              </a:rPr>
              <a:t>Detecting and recognizing signs of a security incident, such as unusual network activity, unauthorized access, or system malfunctions.</a:t>
            </a:r>
          </a:p>
          <a:p>
            <a:pPr algn="just">
              <a:lnSpc>
                <a:spcPts val="3240"/>
              </a:lnSpc>
            </a:pPr>
          </a:p>
          <a:p>
            <a:pPr algn="just">
              <a:lnSpc>
                <a:spcPts val="3888"/>
              </a:lnSpc>
            </a:pPr>
            <a:r>
              <a:rPr lang="en-US" sz="3600" spc="72">
                <a:solidFill>
                  <a:srgbClr val="5C2421"/>
                </a:solidFill>
                <a:latin typeface="Roboto Condensed Bold"/>
              </a:rPr>
              <a:t>Containment:</a:t>
            </a:r>
            <a:r>
              <a:rPr lang="en-US" sz="3600" spc="72">
                <a:solidFill>
                  <a:srgbClr val="1B1818"/>
                </a:solidFill>
                <a:latin typeface="Roboto Condensed"/>
              </a:rPr>
              <a:t> </a:t>
            </a:r>
          </a:p>
          <a:p>
            <a:pPr algn="just">
              <a:lnSpc>
                <a:spcPts val="3240"/>
              </a:lnSpc>
            </a:pPr>
            <a:r>
              <a:rPr lang="en-US" sz="3000" spc="60">
                <a:solidFill>
                  <a:srgbClr val="1B1818"/>
                </a:solidFill>
                <a:latin typeface="Roboto Condensed"/>
              </a:rPr>
              <a:t>Taking immediate actions to prevent the incident from spreading and causing further damage. This may involve isolating affected systems, restricting network access, or shutting down compromised services.</a:t>
            </a:r>
          </a:p>
          <a:p>
            <a:pPr algn="just">
              <a:lnSpc>
                <a:spcPts val="3240"/>
              </a:lnSpc>
            </a:pPr>
          </a:p>
          <a:p>
            <a:pPr algn="just">
              <a:lnSpc>
                <a:spcPts val="3888"/>
              </a:lnSpc>
            </a:pPr>
            <a:r>
              <a:rPr lang="en-US" sz="3600" spc="72">
                <a:solidFill>
                  <a:srgbClr val="5C2421"/>
                </a:solidFill>
                <a:latin typeface="Roboto Condensed Bold"/>
              </a:rPr>
              <a:t>Eradication: </a:t>
            </a:r>
          </a:p>
          <a:p>
            <a:pPr algn="just">
              <a:lnSpc>
                <a:spcPts val="3240"/>
              </a:lnSpc>
            </a:pPr>
            <a:r>
              <a:rPr lang="en-US" sz="3000" spc="60">
                <a:solidFill>
                  <a:srgbClr val="1B1818"/>
                </a:solidFill>
                <a:latin typeface="Roboto Condensed"/>
              </a:rPr>
              <a:t>Identifying the root cause of the incident and implementing measures to remove the threat or vulnerability. This step aims to eliminate the possibility of a recurrence.</a:t>
            </a:r>
          </a:p>
          <a:p>
            <a:pPr algn="just">
              <a:lnSpc>
                <a:spcPts val="3240"/>
              </a:lnSpc>
            </a:pPr>
          </a:p>
          <a:p>
            <a:pPr algn="just">
              <a:lnSpc>
                <a:spcPts val="3888"/>
              </a:lnSpc>
            </a:pPr>
            <a:r>
              <a:rPr lang="en-US" sz="3600" spc="72">
                <a:solidFill>
                  <a:srgbClr val="5C2421"/>
                </a:solidFill>
                <a:latin typeface="Roboto Condensed Bold"/>
              </a:rPr>
              <a:t>Recovery:</a:t>
            </a:r>
            <a:r>
              <a:rPr lang="en-US" sz="3600" spc="72">
                <a:solidFill>
                  <a:srgbClr val="1B1818"/>
                </a:solidFill>
                <a:latin typeface="Roboto Condensed"/>
              </a:rPr>
              <a:t> </a:t>
            </a:r>
          </a:p>
          <a:p>
            <a:pPr algn="just">
              <a:lnSpc>
                <a:spcPts val="3240"/>
              </a:lnSpc>
            </a:pPr>
            <a:r>
              <a:rPr lang="en-US" sz="3000" spc="60">
                <a:solidFill>
                  <a:srgbClr val="1B1818"/>
                </a:solidFill>
                <a:latin typeface="Roboto Condensed"/>
              </a:rPr>
              <a:t>Restoring affected systems and services to normal operation, ensuring that business operations can resume. This may involve restoring data from backups and applying security patches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Key Elements of Incident Response</a:t>
            </a:r>
          </a:p>
        </p:txBody>
      </p:sp>
      <p:sp>
        <p:nvSpPr>
          <p:cNvPr name="TextBox 14" id="14"/>
          <p:cNvSpPr txBox="true"/>
          <p:nvPr/>
        </p:nvSpPr>
        <p:spPr>
          <a:xfrm rot="0">
            <a:off x="698524" y="1617129"/>
            <a:ext cx="16890950" cy="5870067"/>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Lessons Learned: </a:t>
            </a:r>
          </a:p>
          <a:p>
            <a:pPr algn="just">
              <a:lnSpc>
                <a:spcPts val="3888"/>
              </a:lnSpc>
            </a:pPr>
            <a:r>
              <a:rPr lang="en-US" sz="3600" spc="72">
                <a:solidFill>
                  <a:srgbClr val="1B1818"/>
                </a:solidFill>
                <a:latin typeface="Roboto Condensed"/>
              </a:rPr>
              <a:t>Conducting a post-incident analysis to understand the incident's impact, identify areas for improvement, and update incident response procedures accordingly. This step is crucial for continuous improvement and strengthening overall security posture.</a:t>
            </a:r>
          </a:p>
          <a:p>
            <a:pPr algn="just">
              <a:lnSpc>
                <a:spcPts val="3888"/>
              </a:lnSpc>
            </a:pPr>
          </a:p>
          <a:p>
            <a:pPr algn="just">
              <a:lnSpc>
                <a:spcPts val="3888"/>
              </a:lnSpc>
            </a:pPr>
            <a:r>
              <a:rPr lang="en-US" sz="3600" spc="72">
                <a:solidFill>
                  <a:srgbClr val="5C2421"/>
                </a:solidFill>
                <a:latin typeface="Roboto Condensed Bold"/>
              </a:rPr>
              <a:t>Communication: </a:t>
            </a:r>
          </a:p>
          <a:p>
            <a:pPr algn="just">
              <a:lnSpc>
                <a:spcPts val="3240"/>
              </a:lnSpc>
            </a:pPr>
            <a:r>
              <a:rPr lang="en-US" sz="3000" spc="60">
                <a:solidFill>
                  <a:srgbClr val="1B1818"/>
                </a:solidFill>
                <a:latin typeface="Roboto Condensed"/>
              </a:rPr>
              <a:t>Keeping stakeholders, including internal teams, external partners, and, if necessary, the public, informed about the incident, its impact, and the steps being taken to address it.</a:t>
            </a:r>
          </a:p>
          <a:p>
            <a:pPr algn="just">
              <a:lnSpc>
                <a:spcPts val="3240"/>
              </a:lnSpc>
            </a:pPr>
          </a:p>
          <a:p>
            <a:pPr algn="just">
              <a:lnSpc>
                <a:spcPts val="3888"/>
              </a:lnSpc>
            </a:pPr>
            <a:r>
              <a:rPr lang="en-US" sz="3600" spc="72">
                <a:solidFill>
                  <a:srgbClr val="5C2421"/>
                </a:solidFill>
                <a:latin typeface="Roboto Condensed Bold"/>
              </a:rPr>
              <a:t>Documentation: </a:t>
            </a:r>
          </a:p>
          <a:p>
            <a:pPr algn="just">
              <a:lnSpc>
                <a:spcPts val="3240"/>
              </a:lnSpc>
            </a:pPr>
            <a:r>
              <a:rPr lang="en-US" sz="3000" spc="60">
                <a:solidFill>
                  <a:srgbClr val="1B1818"/>
                </a:solidFill>
                <a:latin typeface="Roboto Condensed"/>
              </a:rPr>
              <a:t>Thoroughly documenting the incident response process, including actions taken, outcomes, and lessons learned. This documentation is valuable for compliance, legal purposes, and future incident response planning.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Incident Response Process</a:t>
            </a:r>
          </a:p>
        </p:txBody>
      </p:sp>
      <p:sp>
        <p:nvSpPr>
          <p:cNvPr name="TextBox 14" id="14"/>
          <p:cNvSpPr txBox="true"/>
          <p:nvPr/>
        </p:nvSpPr>
        <p:spPr>
          <a:xfrm rot="0">
            <a:off x="698524" y="1617129"/>
            <a:ext cx="16890950" cy="6051042"/>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1. Preparation:</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Develop an incident response plan (IRP) that outlines roles, responsibilities, and procedures.</a:t>
            </a:r>
          </a:p>
          <a:p>
            <a:pPr algn="just" marL="647700" indent="-323850" lvl="1">
              <a:lnSpc>
                <a:spcPts val="3240"/>
              </a:lnSpc>
              <a:buFont typeface="Arial"/>
              <a:buChar char="•"/>
            </a:pPr>
            <a:r>
              <a:rPr lang="en-US" sz="3000" spc="60">
                <a:solidFill>
                  <a:srgbClr val="1B1818"/>
                </a:solidFill>
                <a:latin typeface="Roboto Condensed"/>
              </a:rPr>
              <a:t>Establish an incident response team (IRT) with members from various departments.</a:t>
            </a:r>
          </a:p>
          <a:p>
            <a:pPr algn="just" marL="647700" indent="-323850" lvl="1">
              <a:lnSpc>
                <a:spcPts val="3240"/>
              </a:lnSpc>
              <a:buFont typeface="Arial"/>
              <a:buChar char="•"/>
            </a:pPr>
            <a:r>
              <a:rPr lang="en-US" sz="3000" spc="60">
                <a:solidFill>
                  <a:srgbClr val="1B1818"/>
                </a:solidFill>
                <a:latin typeface="Roboto Condensed"/>
              </a:rPr>
              <a:t>Define communication channels and establish relationships with external entities (law enforcement, vendors, etc.).</a:t>
            </a:r>
          </a:p>
          <a:p>
            <a:pPr algn="just" marL="647700" indent="-323850" lvl="1">
              <a:lnSpc>
                <a:spcPts val="3240"/>
              </a:lnSpc>
              <a:buFont typeface="Arial"/>
              <a:buChar char="•"/>
            </a:pPr>
            <a:r>
              <a:rPr lang="en-US" sz="3000" spc="60">
                <a:solidFill>
                  <a:srgbClr val="1B1818"/>
                </a:solidFill>
                <a:latin typeface="Roboto Condensed"/>
              </a:rPr>
              <a:t>Acquire and deploy necessary tools for incident detection and response.</a:t>
            </a:r>
          </a:p>
          <a:p>
            <a:pPr algn="just">
              <a:lnSpc>
                <a:spcPts val="3240"/>
              </a:lnSpc>
            </a:pPr>
          </a:p>
          <a:p>
            <a:pPr algn="just">
              <a:lnSpc>
                <a:spcPts val="3888"/>
              </a:lnSpc>
            </a:pPr>
            <a:r>
              <a:rPr lang="en-US" sz="3600" spc="72">
                <a:solidFill>
                  <a:srgbClr val="5C2421"/>
                </a:solidFill>
                <a:latin typeface="Roboto Condensed Bold"/>
              </a:rPr>
              <a:t>2. Identification:</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Use monitoring tools and log analysis to detect abnormal or suspicious activities.</a:t>
            </a:r>
          </a:p>
          <a:p>
            <a:pPr algn="just" marL="647700" indent="-323850" lvl="1">
              <a:lnSpc>
                <a:spcPts val="3240"/>
              </a:lnSpc>
              <a:buFont typeface="Arial"/>
              <a:buChar char="•"/>
            </a:pPr>
            <a:r>
              <a:rPr lang="en-US" sz="3000" spc="60">
                <a:solidFill>
                  <a:srgbClr val="1B1818"/>
                </a:solidFill>
                <a:latin typeface="Roboto Condensed"/>
              </a:rPr>
              <a:t>Employ intrusion detection systems (IDS) and security information and event management (SIEM) solutions to identify potential security incidents.</a:t>
            </a:r>
          </a:p>
          <a:p>
            <a:pPr algn="just" marL="647700" indent="-323850" lvl="1">
              <a:lnSpc>
                <a:spcPts val="3240"/>
              </a:lnSpc>
              <a:buFont typeface="Arial"/>
              <a:buChar char="•"/>
            </a:pPr>
            <a:r>
              <a:rPr lang="en-US" sz="3000" spc="60">
                <a:solidFill>
                  <a:srgbClr val="1B1818"/>
                </a:solidFill>
                <a:latin typeface="Roboto Condensed"/>
              </a:rPr>
              <a:t>Monitor for indicators of compromise (IoCs) and anomalies in network and system behavior.</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Incident Response Process</a:t>
            </a:r>
          </a:p>
        </p:txBody>
      </p:sp>
      <p:sp>
        <p:nvSpPr>
          <p:cNvPr name="TextBox 14" id="14"/>
          <p:cNvSpPr txBox="true"/>
          <p:nvPr/>
        </p:nvSpPr>
        <p:spPr>
          <a:xfrm rot="0">
            <a:off x="698524" y="1617129"/>
            <a:ext cx="16890950" cy="7584567"/>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3. Containment:</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Isolate affected systems or networks to prevent the incident from spreading.</a:t>
            </a:r>
          </a:p>
          <a:p>
            <a:pPr algn="just" marL="647700" indent="-323850" lvl="1">
              <a:lnSpc>
                <a:spcPts val="3240"/>
              </a:lnSpc>
              <a:buFont typeface="Arial"/>
              <a:buChar char="•"/>
            </a:pPr>
            <a:r>
              <a:rPr lang="en-US" sz="3000" spc="60">
                <a:solidFill>
                  <a:srgbClr val="1B1818"/>
                </a:solidFill>
                <a:latin typeface="Roboto Condensed"/>
              </a:rPr>
              <a:t>Disable compromised user accounts or services to limit further damage.</a:t>
            </a:r>
          </a:p>
          <a:p>
            <a:pPr algn="just" marL="647700" indent="-323850" lvl="1">
              <a:lnSpc>
                <a:spcPts val="3240"/>
              </a:lnSpc>
              <a:buFont typeface="Arial"/>
              <a:buChar char="•"/>
            </a:pPr>
            <a:r>
              <a:rPr lang="en-US" sz="3000" spc="60">
                <a:solidFill>
                  <a:srgbClr val="1B1818"/>
                </a:solidFill>
                <a:latin typeface="Roboto Condensed"/>
              </a:rPr>
              <a:t>Implement network segmentation to quarantine compromised areas.</a:t>
            </a:r>
          </a:p>
          <a:p>
            <a:pPr algn="just">
              <a:lnSpc>
                <a:spcPts val="3888"/>
              </a:lnSpc>
            </a:pPr>
          </a:p>
          <a:p>
            <a:pPr algn="just">
              <a:lnSpc>
                <a:spcPts val="3888"/>
              </a:lnSpc>
            </a:pPr>
            <a:r>
              <a:rPr lang="en-US" sz="3600" spc="72">
                <a:solidFill>
                  <a:srgbClr val="5C2421"/>
                </a:solidFill>
                <a:latin typeface="Roboto Condensed Bold"/>
              </a:rPr>
              <a:t>4. Eradication:</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Investigate and determine the root cause of the incident.</a:t>
            </a:r>
          </a:p>
          <a:p>
            <a:pPr algn="just" marL="647700" indent="-323850" lvl="1">
              <a:lnSpc>
                <a:spcPts val="3240"/>
              </a:lnSpc>
              <a:buFont typeface="Arial"/>
              <a:buChar char="•"/>
            </a:pPr>
            <a:r>
              <a:rPr lang="en-US" sz="3000" spc="60">
                <a:solidFill>
                  <a:srgbClr val="1B1818"/>
                </a:solidFill>
                <a:latin typeface="Roboto Condensed"/>
              </a:rPr>
              <a:t>Develop and apply solutions to remove the threat and address vulnerabilities.</a:t>
            </a:r>
          </a:p>
          <a:p>
            <a:pPr algn="just" marL="647700" indent="-323850" lvl="1">
              <a:lnSpc>
                <a:spcPts val="3240"/>
              </a:lnSpc>
              <a:buFont typeface="Arial"/>
              <a:buChar char="•"/>
            </a:pPr>
            <a:r>
              <a:rPr lang="en-US" sz="3000" spc="60">
                <a:solidFill>
                  <a:srgbClr val="1B1818"/>
                </a:solidFill>
                <a:latin typeface="Roboto Condensed"/>
              </a:rPr>
              <a:t>Update security policies, configurations, and procedures to prevent similar incidents.</a:t>
            </a:r>
          </a:p>
          <a:p>
            <a:pPr algn="just">
              <a:lnSpc>
                <a:spcPts val="3888"/>
              </a:lnSpc>
            </a:pPr>
          </a:p>
          <a:p>
            <a:pPr algn="just">
              <a:lnSpc>
                <a:spcPts val="3888"/>
              </a:lnSpc>
            </a:pPr>
            <a:r>
              <a:rPr lang="en-US" sz="3600" spc="72">
                <a:solidFill>
                  <a:srgbClr val="5C2421"/>
                </a:solidFill>
                <a:latin typeface="Roboto Condensed Bold"/>
              </a:rPr>
              <a:t>5. Recovery:</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Restore affected systems and services to normal operation.</a:t>
            </a:r>
          </a:p>
          <a:p>
            <a:pPr algn="just" marL="647700" indent="-323850" lvl="1">
              <a:lnSpc>
                <a:spcPts val="3240"/>
              </a:lnSpc>
              <a:buFont typeface="Arial"/>
              <a:buChar char="•"/>
            </a:pPr>
            <a:r>
              <a:rPr lang="en-US" sz="3000" spc="60">
                <a:solidFill>
                  <a:srgbClr val="1B1818"/>
                </a:solidFill>
                <a:latin typeface="Roboto Condensed"/>
              </a:rPr>
              <a:t>Validate the integrity of data and systems before returning them to production.</a:t>
            </a:r>
          </a:p>
          <a:p>
            <a:pPr algn="just" marL="647700" indent="-323850" lvl="1">
              <a:lnSpc>
                <a:spcPts val="3240"/>
              </a:lnSpc>
              <a:buFont typeface="Arial"/>
              <a:buChar char="•"/>
            </a:pPr>
            <a:r>
              <a:rPr lang="en-US" sz="3000" spc="60">
                <a:solidFill>
                  <a:srgbClr val="1B1818"/>
                </a:solidFill>
                <a:latin typeface="Roboto Condensed"/>
              </a:rPr>
              <a:t>Apply patches, updates, and security measures to prevent a recurrence.</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Incident Response Process</a:t>
            </a:r>
          </a:p>
        </p:txBody>
      </p:sp>
      <p:sp>
        <p:nvSpPr>
          <p:cNvPr name="TextBox 14" id="14"/>
          <p:cNvSpPr txBox="true"/>
          <p:nvPr/>
        </p:nvSpPr>
        <p:spPr>
          <a:xfrm rot="0">
            <a:off x="698524" y="1617129"/>
            <a:ext cx="16890950" cy="7584567"/>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6. Lessons Learned:</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Conduct a thorough post-incident analysis to understand the incident's scope and impact.</a:t>
            </a:r>
          </a:p>
          <a:p>
            <a:pPr algn="just" marL="647700" indent="-323850" lvl="1">
              <a:lnSpc>
                <a:spcPts val="3240"/>
              </a:lnSpc>
              <a:buFont typeface="Arial"/>
              <a:buChar char="•"/>
            </a:pPr>
            <a:r>
              <a:rPr lang="en-US" sz="3000" spc="60">
                <a:solidFill>
                  <a:srgbClr val="1B1818"/>
                </a:solidFill>
                <a:latin typeface="Roboto Condensed"/>
              </a:rPr>
              <a:t>Document lessons learned, including successes and areas for improvement.</a:t>
            </a:r>
          </a:p>
          <a:p>
            <a:pPr algn="just" marL="647700" indent="-323850" lvl="1">
              <a:lnSpc>
                <a:spcPts val="3240"/>
              </a:lnSpc>
              <a:buFont typeface="Arial"/>
              <a:buChar char="•"/>
            </a:pPr>
            <a:r>
              <a:rPr lang="en-US" sz="3000" spc="60">
                <a:solidFill>
                  <a:srgbClr val="1B1818"/>
                </a:solidFill>
                <a:latin typeface="Roboto Condensed"/>
              </a:rPr>
              <a:t>Update the incident response plan, security policies, and procedures based on the analysis.</a:t>
            </a:r>
          </a:p>
          <a:p>
            <a:pPr algn="just">
              <a:lnSpc>
                <a:spcPts val="3888"/>
              </a:lnSpc>
            </a:pPr>
          </a:p>
          <a:p>
            <a:pPr algn="just">
              <a:lnSpc>
                <a:spcPts val="3888"/>
              </a:lnSpc>
            </a:pPr>
            <a:r>
              <a:rPr lang="en-US" sz="3600" spc="72">
                <a:solidFill>
                  <a:srgbClr val="5C2421"/>
                </a:solidFill>
                <a:latin typeface="Roboto Condensed Bold"/>
              </a:rPr>
              <a:t>7. Communication:</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Keep stakeholders informed about the incident, its impact, and the organization's response efforts.</a:t>
            </a:r>
          </a:p>
          <a:p>
            <a:pPr algn="just" marL="647700" indent="-323850" lvl="1">
              <a:lnSpc>
                <a:spcPts val="3240"/>
              </a:lnSpc>
              <a:buFont typeface="Arial"/>
              <a:buChar char="•"/>
            </a:pPr>
            <a:r>
              <a:rPr lang="en-US" sz="3000" spc="60">
                <a:solidFill>
                  <a:srgbClr val="1B1818"/>
                </a:solidFill>
                <a:latin typeface="Roboto Condensed"/>
              </a:rPr>
              <a:t>Notify external entities, such as law enforcement, regulatory bodies, and affected customers, as required by legal and compliance obligations.</a:t>
            </a:r>
          </a:p>
          <a:p>
            <a:pPr algn="just">
              <a:lnSpc>
                <a:spcPts val="3888"/>
              </a:lnSpc>
            </a:pPr>
          </a:p>
          <a:p>
            <a:pPr algn="just">
              <a:lnSpc>
                <a:spcPts val="3888"/>
              </a:lnSpc>
            </a:pPr>
            <a:r>
              <a:rPr lang="en-US" sz="3600" spc="72">
                <a:solidFill>
                  <a:srgbClr val="5C2421"/>
                </a:solidFill>
                <a:latin typeface="Roboto Condensed Bold"/>
              </a:rPr>
              <a:t>8. Documentation:</a:t>
            </a:r>
          </a:p>
          <a:p>
            <a:pPr algn="just">
              <a:lnSpc>
                <a:spcPts val="3888"/>
              </a:lnSpc>
            </a:pPr>
          </a:p>
          <a:p>
            <a:pPr algn="just" marL="647700" indent="-323850" lvl="1">
              <a:lnSpc>
                <a:spcPts val="3240"/>
              </a:lnSpc>
              <a:buFont typeface="Arial"/>
              <a:buChar char="•"/>
            </a:pPr>
            <a:r>
              <a:rPr lang="en-US" sz="3000" spc="60">
                <a:solidFill>
                  <a:srgbClr val="1B1818"/>
                </a:solidFill>
                <a:latin typeface="Roboto Condensed"/>
              </a:rPr>
              <a:t>Maintain detailed documentation of the incident response process, actions taken, and outcomes.</a:t>
            </a:r>
          </a:p>
          <a:p>
            <a:pPr algn="just" marL="647700" indent="-323850" lvl="1">
              <a:lnSpc>
                <a:spcPts val="3240"/>
              </a:lnSpc>
              <a:buFont typeface="Arial"/>
              <a:buChar char="•"/>
            </a:pPr>
            <a:r>
              <a:rPr lang="en-US" sz="3000" spc="60">
                <a:solidFill>
                  <a:srgbClr val="1B1818"/>
                </a:solidFill>
                <a:latin typeface="Roboto Condensed"/>
              </a:rPr>
              <a:t>Use documentation for compliance, legal purposes, and continuous improvement of incident response capabilities.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Significance of Incident Response </a:t>
            </a:r>
          </a:p>
        </p:txBody>
      </p:sp>
      <p:sp>
        <p:nvSpPr>
          <p:cNvPr name="TextBox 14" id="14"/>
          <p:cNvSpPr txBox="true"/>
          <p:nvPr/>
        </p:nvSpPr>
        <p:spPr>
          <a:xfrm rot="0">
            <a:off x="476273" y="1402817"/>
            <a:ext cx="17236563" cy="8790264"/>
          </a:xfrm>
          <a:prstGeom prst="rect">
            <a:avLst/>
          </a:prstGeom>
        </p:spPr>
        <p:txBody>
          <a:bodyPr anchor="t" rtlCol="false" tIns="0" lIns="0" bIns="0" rIns="0">
            <a:spAutoFit/>
          </a:bodyPr>
          <a:lstStyle/>
          <a:p>
            <a:pPr algn="just">
              <a:lnSpc>
                <a:spcPts val="3671"/>
              </a:lnSpc>
            </a:pPr>
            <a:r>
              <a:rPr lang="en-US" sz="3399" spc="67">
                <a:solidFill>
                  <a:srgbClr val="5C2421"/>
                </a:solidFill>
                <a:latin typeface="Roboto Condensed Bold"/>
              </a:rPr>
              <a:t>Timely Mitigation: </a:t>
            </a:r>
          </a:p>
          <a:p>
            <a:pPr algn="just">
              <a:lnSpc>
                <a:spcPts val="2892"/>
              </a:lnSpc>
            </a:pPr>
          </a:p>
          <a:p>
            <a:pPr algn="just">
              <a:lnSpc>
                <a:spcPts val="3240"/>
              </a:lnSpc>
            </a:pPr>
            <a:r>
              <a:rPr lang="en-US" sz="3000" spc="60">
                <a:solidFill>
                  <a:srgbClr val="1B1818"/>
                </a:solidFill>
                <a:latin typeface="Roboto Condensed"/>
              </a:rPr>
              <a:t>Incident response allows organizations to respond promptly to security incidents, minimizing the potential impact and reducing the time it takes to detect and contain threats.</a:t>
            </a:r>
          </a:p>
          <a:p>
            <a:pPr algn="just">
              <a:lnSpc>
                <a:spcPts val="2892"/>
              </a:lnSpc>
            </a:pPr>
          </a:p>
          <a:p>
            <a:pPr algn="just">
              <a:lnSpc>
                <a:spcPts val="3671"/>
              </a:lnSpc>
            </a:pPr>
            <a:r>
              <a:rPr lang="en-US" sz="3399" spc="67">
                <a:solidFill>
                  <a:srgbClr val="5C2421"/>
                </a:solidFill>
                <a:latin typeface="Roboto Condensed Bold"/>
              </a:rPr>
              <a:t>Risk Reduction: </a:t>
            </a:r>
          </a:p>
          <a:p>
            <a:pPr algn="just">
              <a:lnSpc>
                <a:spcPts val="2892"/>
              </a:lnSpc>
            </a:pPr>
          </a:p>
          <a:p>
            <a:pPr algn="just">
              <a:lnSpc>
                <a:spcPts val="3240"/>
              </a:lnSpc>
            </a:pPr>
            <a:r>
              <a:rPr lang="en-US" sz="3000" spc="60">
                <a:solidFill>
                  <a:srgbClr val="1B1818"/>
                </a:solidFill>
                <a:latin typeface="Roboto Condensed"/>
              </a:rPr>
              <a:t>By identifying and addressing security incidents, organizations can reduce the risk of data breaches, financial losses, and damage to their reputation.</a:t>
            </a:r>
          </a:p>
          <a:p>
            <a:pPr algn="just">
              <a:lnSpc>
                <a:spcPts val="2892"/>
              </a:lnSpc>
            </a:pPr>
          </a:p>
          <a:p>
            <a:pPr algn="just">
              <a:lnSpc>
                <a:spcPts val="3671"/>
              </a:lnSpc>
            </a:pPr>
            <a:r>
              <a:rPr lang="en-US" sz="3399" spc="67">
                <a:solidFill>
                  <a:srgbClr val="5C2421"/>
                </a:solidFill>
                <a:latin typeface="Roboto Condensed Bold"/>
              </a:rPr>
              <a:t>Compliance Requirements: </a:t>
            </a:r>
          </a:p>
          <a:p>
            <a:pPr algn="just">
              <a:lnSpc>
                <a:spcPts val="2892"/>
              </a:lnSpc>
            </a:pPr>
          </a:p>
          <a:p>
            <a:pPr algn="just">
              <a:lnSpc>
                <a:spcPts val="3240"/>
              </a:lnSpc>
            </a:pPr>
            <a:r>
              <a:rPr lang="en-US" sz="3000" spc="60">
                <a:solidFill>
                  <a:srgbClr val="1B1818"/>
                </a:solidFill>
                <a:latin typeface="Roboto Condensed"/>
              </a:rPr>
              <a:t>Many industries and regulatory frameworks mandate incident response capabilities as part of compliance. Demonstrating an effective incident response process helps organizations meet legal and regulatory obligations.</a:t>
            </a:r>
          </a:p>
          <a:p>
            <a:pPr algn="just">
              <a:lnSpc>
                <a:spcPts val="2892"/>
              </a:lnSpc>
            </a:pPr>
          </a:p>
          <a:p>
            <a:pPr algn="just">
              <a:lnSpc>
                <a:spcPts val="3671"/>
              </a:lnSpc>
            </a:pPr>
            <a:r>
              <a:rPr lang="en-US" sz="3399" spc="67">
                <a:solidFill>
                  <a:srgbClr val="5C2421"/>
                </a:solidFill>
                <a:latin typeface="Roboto Condensed Bold"/>
              </a:rPr>
              <a:t>Continuous Improvement:</a:t>
            </a:r>
            <a:r>
              <a:rPr lang="en-US" sz="3399" spc="67">
                <a:solidFill>
                  <a:srgbClr val="1B1818"/>
                </a:solidFill>
                <a:latin typeface="Roboto Condensed"/>
              </a:rPr>
              <a:t> </a:t>
            </a:r>
          </a:p>
          <a:p>
            <a:pPr algn="just">
              <a:lnSpc>
                <a:spcPts val="2892"/>
              </a:lnSpc>
            </a:pPr>
          </a:p>
          <a:p>
            <a:pPr algn="just">
              <a:lnSpc>
                <a:spcPts val="3240"/>
              </a:lnSpc>
            </a:pPr>
            <a:r>
              <a:rPr lang="en-US" sz="3000" spc="60">
                <a:solidFill>
                  <a:srgbClr val="1B1818"/>
                </a:solidFill>
                <a:latin typeface="Roboto Condensed"/>
              </a:rPr>
              <a:t>The lessons learned from each incident contribute to continuous improvement in an organization's security posture. This iterative process enhances resilience against future threats.</a:t>
            </a:r>
          </a:p>
          <a:p>
            <a:pPr algn="just">
              <a:lnSpc>
                <a:spcPts val="2892"/>
              </a:lnSpc>
            </a:pPr>
          </a:p>
          <a:p>
            <a:pPr algn="just">
              <a:lnSpc>
                <a:spcPts val="2892"/>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Significance of Incident Response </a:t>
            </a:r>
          </a:p>
        </p:txBody>
      </p:sp>
      <p:sp>
        <p:nvSpPr>
          <p:cNvPr name="TextBox 14" id="14"/>
          <p:cNvSpPr txBox="true"/>
          <p:nvPr/>
        </p:nvSpPr>
        <p:spPr>
          <a:xfrm rot="0">
            <a:off x="476273" y="1412342"/>
            <a:ext cx="17236563" cy="6212967"/>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Customer Trust: </a:t>
            </a:r>
          </a:p>
          <a:p>
            <a:pPr algn="just">
              <a:lnSpc>
                <a:spcPts val="3671"/>
              </a:lnSpc>
            </a:pPr>
          </a:p>
          <a:p>
            <a:pPr algn="just">
              <a:lnSpc>
                <a:spcPts val="3240"/>
              </a:lnSpc>
            </a:pPr>
            <a:r>
              <a:rPr lang="en-US" sz="3000" spc="60">
                <a:solidFill>
                  <a:srgbClr val="1B1818"/>
                </a:solidFill>
                <a:latin typeface="Roboto Condensed"/>
              </a:rPr>
              <a:t>A well-executed incident response demonstrates to customers and stakeholders that an organization takes security seriously, fostering trust in the protection of their information.</a:t>
            </a:r>
          </a:p>
          <a:p>
            <a:pPr algn="just">
              <a:lnSpc>
                <a:spcPts val="3671"/>
              </a:lnSpc>
            </a:pPr>
          </a:p>
          <a:p>
            <a:pPr algn="just">
              <a:lnSpc>
                <a:spcPts val="3888"/>
              </a:lnSpc>
            </a:pPr>
            <a:r>
              <a:rPr lang="en-US" sz="3600" spc="72">
                <a:solidFill>
                  <a:srgbClr val="5C2421"/>
                </a:solidFill>
                <a:latin typeface="Roboto Condensed Bold"/>
              </a:rPr>
              <a:t>Legal and Regulatory Compliance: </a:t>
            </a:r>
          </a:p>
          <a:p>
            <a:pPr algn="just">
              <a:lnSpc>
                <a:spcPts val="3671"/>
              </a:lnSpc>
            </a:pPr>
          </a:p>
          <a:p>
            <a:pPr algn="just">
              <a:lnSpc>
                <a:spcPts val="3240"/>
              </a:lnSpc>
            </a:pPr>
            <a:r>
              <a:rPr lang="en-US" sz="3000" spc="60">
                <a:solidFill>
                  <a:srgbClr val="1B1818"/>
                </a:solidFill>
                <a:latin typeface="Roboto Condensed"/>
              </a:rPr>
              <a:t>Compliance with data protection and privacy laws often requires organizations to have a robust incident response capability to handle and report security incidents appropriately.</a:t>
            </a:r>
          </a:p>
          <a:p>
            <a:pPr algn="just">
              <a:lnSpc>
                <a:spcPts val="3671"/>
              </a:lnSpc>
            </a:pPr>
          </a:p>
          <a:p>
            <a:pPr algn="just">
              <a:lnSpc>
                <a:spcPts val="3888"/>
              </a:lnSpc>
            </a:pPr>
            <a:r>
              <a:rPr lang="en-US" sz="3600" spc="72">
                <a:solidFill>
                  <a:srgbClr val="5C2421"/>
                </a:solidFill>
                <a:latin typeface="Roboto Condensed Bold"/>
              </a:rPr>
              <a:t>Protection Against Reputation Damage: </a:t>
            </a:r>
          </a:p>
          <a:p>
            <a:pPr algn="just">
              <a:lnSpc>
                <a:spcPts val="3671"/>
              </a:lnSpc>
            </a:pPr>
          </a:p>
          <a:p>
            <a:pPr algn="just">
              <a:lnSpc>
                <a:spcPts val="3240"/>
              </a:lnSpc>
            </a:pPr>
            <a:r>
              <a:rPr lang="en-US" sz="3000" spc="60">
                <a:solidFill>
                  <a:srgbClr val="1B1818"/>
                </a:solidFill>
                <a:latin typeface="Roboto Condensed"/>
              </a:rPr>
              <a:t>An effective incident response helps mitigate the impact of a security incident on an organization's reputation by demonstrating transparency, accountability, and a commitment to security.</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3317558"/>
            <a:ext cx="15590520" cy="2508885"/>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RECOGNISING &amp; DEFINING COMPUTER CRIMES</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STUXNET</a:t>
            </a:r>
          </a:p>
        </p:txBody>
      </p:sp>
      <p:sp>
        <p:nvSpPr>
          <p:cNvPr name="TextBox 14" id="14"/>
          <p:cNvSpPr txBox="true"/>
          <p:nvPr/>
        </p:nvSpPr>
        <p:spPr>
          <a:xfrm rot="0">
            <a:off x="216000" y="1515511"/>
            <a:ext cx="11679082" cy="6208014"/>
          </a:xfrm>
          <a:prstGeom prst="rect">
            <a:avLst/>
          </a:prstGeom>
        </p:spPr>
        <p:txBody>
          <a:bodyPr anchor="t" rtlCol="false" tIns="0" lIns="0" bIns="0" rIns="0">
            <a:spAutoFit/>
          </a:bodyPr>
          <a:lstStyle/>
          <a:p>
            <a:pPr algn="just">
              <a:lnSpc>
                <a:spcPts val="3888"/>
              </a:lnSpc>
            </a:pPr>
            <a:r>
              <a:rPr lang="en-US" sz="3600" spc="72">
                <a:solidFill>
                  <a:srgbClr val="5C2421"/>
                </a:solidFill>
                <a:latin typeface="Roboto Condensed Bold"/>
              </a:rPr>
              <a:t>Digital Espionage:</a:t>
            </a:r>
          </a:p>
          <a:p>
            <a:pPr algn="just">
              <a:lnSpc>
                <a:spcPts val="3888"/>
              </a:lnSpc>
            </a:pPr>
          </a:p>
          <a:p>
            <a:pPr algn="just">
              <a:lnSpc>
                <a:spcPts val="3240"/>
              </a:lnSpc>
            </a:pPr>
            <a:r>
              <a:rPr lang="en-US" sz="3000" spc="60">
                <a:solidFill>
                  <a:srgbClr val="212121"/>
                </a:solidFill>
                <a:latin typeface="Roboto Condensed"/>
              </a:rPr>
              <a:t>Stuxnet was like a digital spy with a specific mission: to sabotage Iran's nuclear enrichment program. It achieved this by subtly manipulating the speed and behavior of centrifuges used in the enrichment process, causing physical damage to the machinery.</a:t>
            </a:r>
          </a:p>
          <a:p>
            <a:pPr algn="just">
              <a:lnSpc>
                <a:spcPts val="3888"/>
              </a:lnSpc>
            </a:pPr>
          </a:p>
          <a:p>
            <a:pPr algn="just">
              <a:lnSpc>
                <a:spcPts val="3888"/>
              </a:lnSpc>
            </a:pPr>
            <a:r>
              <a:rPr lang="en-US" sz="3600" spc="72">
                <a:solidFill>
                  <a:srgbClr val="5C2421"/>
                </a:solidFill>
                <a:latin typeface="Roboto Condensed Bold"/>
              </a:rPr>
              <a:t>Unprecedented Complexity:</a:t>
            </a:r>
          </a:p>
          <a:p>
            <a:pPr algn="just">
              <a:lnSpc>
                <a:spcPts val="3888"/>
              </a:lnSpc>
            </a:pPr>
          </a:p>
          <a:p>
            <a:pPr algn="just">
              <a:lnSpc>
                <a:spcPts val="3240"/>
              </a:lnSpc>
            </a:pPr>
            <a:r>
              <a:rPr lang="en-US" sz="3000" spc="60">
                <a:solidFill>
                  <a:srgbClr val="212121"/>
                </a:solidFill>
                <a:latin typeface="Roboto Condensed"/>
              </a:rPr>
              <a:t>Stuxnet was notable for its complexity and sophistication. It employed multiple advanced techniques, including the use of stolen digital certificates, rootkit capabilities, and a two-stage attack strategy, making it one of the most sophisticated cyber weapons ever discovered.</a:t>
            </a:r>
          </a:p>
          <a:p>
            <a:pPr algn="just">
              <a:lnSpc>
                <a:spcPts val="3888"/>
              </a:lnSpc>
            </a:pPr>
          </a:p>
        </p:txBody>
      </p:sp>
      <p:sp>
        <p:nvSpPr>
          <p:cNvPr name="Freeform 15" id="15"/>
          <p:cNvSpPr/>
          <p:nvPr/>
        </p:nvSpPr>
        <p:spPr>
          <a:xfrm flipH="false" flipV="false" rot="0">
            <a:off x="12132145" y="1705933"/>
            <a:ext cx="5682310" cy="5589972"/>
          </a:xfrm>
          <a:custGeom>
            <a:avLst/>
            <a:gdLst/>
            <a:ahLst/>
            <a:cxnLst/>
            <a:rect r="r" b="b" t="t" l="l"/>
            <a:pathLst>
              <a:path h="5589972" w="5682310">
                <a:moveTo>
                  <a:pt x="0" y="0"/>
                </a:moveTo>
                <a:lnTo>
                  <a:pt x="5682310" y="0"/>
                </a:lnTo>
                <a:lnTo>
                  <a:pt x="5682310" y="5589973"/>
                </a:lnTo>
                <a:lnTo>
                  <a:pt x="0" y="55899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5819392" y="5143500"/>
            <a:ext cx="1439908" cy="1294117"/>
          </a:xfrm>
          <a:custGeom>
            <a:avLst/>
            <a:gdLst/>
            <a:ahLst/>
            <a:cxnLst/>
            <a:rect r="r" b="b" t="t" l="l"/>
            <a:pathLst>
              <a:path h="1294117" w="1439908">
                <a:moveTo>
                  <a:pt x="0" y="0"/>
                </a:moveTo>
                <a:lnTo>
                  <a:pt x="1439908" y="0"/>
                </a:lnTo>
                <a:lnTo>
                  <a:pt x="1439908" y="1294117"/>
                </a:lnTo>
                <a:lnTo>
                  <a:pt x="0" y="1294117"/>
                </a:lnTo>
                <a:lnTo>
                  <a:pt x="0" y="0"/>
                </a:lnTo>
                <a:close/>
              </a:path>
            </a:pathLst>
          </a:custGeom>
          <a:blipFill>
            <a:blip r:embed="rId6"/>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Recognizing Computer Crime</a:t>
            </a:r>
          </a:p>
        </p:txBody>
      </p:sp>
      <p:sp>
        <p:nvSpPr>
          <p:cNvPr name="TextBox 14" id="14"/>
          <p:cNvSpPr txBox="true"/>
          <p:nvPr/>
        </p:nvSpPr>
        <p:spPr>
          <a:xfrm rot="0">
            <a:off x="444543" y="1277671"/>
            <a:ext cx="16919044" cy="8458935"/>
          </a:xfrm>
          <a:prstGeom prst="rect">
            <a:avLst/>
          </a:prstGeom>
        </p:spPr>
        <p:txBody>
          <a:bodyPr anchor="t" rtlCol="false" tIns="0" lIns="0" bIns="0" rIns="0">
            <a:spAutoFit/>
          </a:bodyPr>
          <a:lstStyle/>
          <a:p>
            <a:pPr algn="just">
              <a:lnSpc>
                <a:spcPts val="3180"/>
              </a:lnSpc>
            </a:pPr>
            <a:r>
              <a:rPr lang="en-US" sz="2944" spc="58">
                <a:solidFill>
                  <a:srgbClr val="5C2421"/>
                </a:solidFill>
                <a:latin typeface="Roboto Condensed Bold"/>
              </a:rPr>
              <a:t>Computer crimes</a:t>
            </a:r>
            <a:r>
              <a:rPr lang="en-US" sz="2944" spc="58">
                <a:solidFill>
                  <a:srgbClr val="1B1818"/>
                </a:solidFill>
                <a:latin typeface="Roboto Condensed"/>
              </a:rPr>
              <a:t> can have varying levels of severity, ranging from relatively minor offenses to s</a:t>
            </a:r>
            <a:r>
              <a:rPr lang="en-US" sz="2944" spc="58">
                <a:solidFill>
                  <a:srgbClr val="5C2421"/>
                </a:solidFill>
                <a:latin typeface="Roboto Condensed Bold"/>
              </a:rPr>
              <a:t>erious and sophisticated attacks that result in significant financial, operational, or personal harm.</a:t>
            </a:r>
          </a:p>
          <a:p>
            <a:pPr algn="just">
              <a:lnSpc>
                <a:spcPts val="3180"/>
              </a:lnSpc>
            </a:pPr>
          </a:p>
          <a:p>
            <a:pPr algn="just">
              <a:lnSpc>
                <a:spcPts val="3180"/>
              </a:lnSpc>
            </a:pPr>
            <a:r>
              <a:rPr lang="en-US" sz="2944" spc="58">
                <a:solidFill>
                  <a:srgbClr val="5C2421"/>
                </a:solidFill>
                <a:latin typeface="Roboto Condensed Bold"/>
              </a:rPr>
              <a:t>Unusual Network Traffic:</a:t>
            </a:r>
          </a:p>
          <a:p>
            <a:pPr algn="just">
              <a:lnSpc>
                <a:spcPts val="3180"/>
              </a:lnSpc>
            </a:pPr>
            <a:r>
              <a:rPr lang="en-US" sz="2944" spc="58">
                <a:solidFill>
                  <a:srgbClr val="1B1818"/>
                </a:solidFill>
                <a:latin typeface="Roboto Condensed"/>
              </a:rPr>
              <a:t>Monitor network traffic for anomalies, spikes, or patterns that deviate from normal usage. Sudden increases in data transfer or communication with known malicious IP addresses could indicate a security incident.</a:t>
            </a:r>
          </a:p>
          <a:p>
            <a:pPr algn="just">
              <a:lnSpc>
                <a:spcPts val="3180"/>
              </a:lnSpc>
            </a:pPr>
          </a:p>
          <a:p>
            <a:pPr algn="just">
              <a:lnSpc>
                <a:spcPts val="3180"/>
              </a:lnSpc>
            </a:pPr>
            <a:r>
              <a:rPr lang="en-US" sz="2944" spc="58">
                <a:solidFill>
                  <a:srgbClr val="5C2421"/>
                </a:solidFill>
                <a:latin typeface="Roboto Condensed Bold"/>
              </a:rPr>
              <a:t>Unauthorized Access:</a:t>
            </a:r>
          </a:p>
          <a:p>
            <a:pPr algn="just">
              <a:lnSpc>
                <a:spcPts val="3180"/>
              </a:lnSpc>
            </a:pPr>
            <a:r>
              <a:rPr lang="en-US" sz="2944" spc="58">
                <a:solidFill>
                  <a:srgbClr val="1B1818"/>
                </a:solidFill>
                <a:latin typeface="Roboto Condensed"/>
              </a:rPr>
              <a:t>Identify instances of unauthorized access to computer systems or networks. This may involve someone gaining entry through stolen credentials, exploiting vulnerabilities, or using unauthorized methods to access data.</a:t>
            </a:r>
          </a:p>
          <a:p>
            <a:pPr algn="just">
              <a:lnSpc>
                <a:spcPts val="3180"/>
              </a:lnSpc>
            </a:pPr>
          </a:p>
          <a:p>
            <a:pPr algn="just">
              <a:lnSpc>
                <a:spcPts val="3180"/>
              </a:lnSpc>
            </a:pPr>
            <a:r>
              <a:rPr lang="en-US" sz="2944" spc="58">
                <a:solidFill>
                  <a:srgbClr val="5C2421"/>
                </a:solidFill>
                <a:latin typeface="Roboto Condensed Bold"/>
              </a:rPr>
              <a:t>Unexplained System Behavior:</a:t>
            </a:r>
          </a:p>
          <a:p>
            <a:pPr algn="just">
              <a:lnSpc>
                <a:spcPts val="3180"/>
              </a:lnSpc>
            </a:pPr>
            <a:r>
              <a:rPr lang="en-US" sz="2944" spc="58">
                <a:solidFill>
                  <a:srgbClr val="1B1818"/>
                </a:solidFill>
                <a:latin typeface="Roboto Condensed"/>
              </a:rPr>
              <a:t>Be alert to unexpected behavior in computer systems or applications. This could include unusual system crashes, slowdowns, or unexplained changes in system settings.</a:t>
            </a:r>
          </a:p>
          <a:p>
            <a:pPr algn="just">
              <a:lnSpc>
                <a:spcPts val="3180"/>
              </a:lnSpc>
            </a:pPr>
          </a:p>
          <a:p>
            <a:pPr algn="just">
              <a:lnSpc>
                <a:spcPts val="3180"/>
              </a:lnSpc>
            </a:pPr>
            <a:r>
              <a:rPr lang="en-US" sz="2944" spc="58">
                <a:solidFill>
                  <a:srgbClr val="5C2421"/>
                </a:solidFill>
                <a:latin typeface="Roboto Condensed Bold"/>
              </a:rPr>
              <a:t>Malicious Software Detection:</a:t>
            </a:r>
          </a:p>
          <a:p>
            <a:pPr algn="just">
              <a:lnSpc>
                <a:spcPts val="3180"/>
              </a:lnSpc>
            </a:pPr>
            <a:r>
              <a:rPr lang="en-US" sz="2944" spc="58">
                <a:solidFill>
                  <a:srgbClr val="1B1818"/>
                </a:solidFill>
                <a:latin typeface="Roboto Condensed"/>
              </a:rPr>
              <a:t>Use antivirus and anti-malware tools to detect and remove malicious software. Frequent or sudden detections of malware, viruses, or other malicious code may indicate a computer crime.</a:t>
            </a:r>
          </a:p>
          <a:p>
            <a:pPr algn="just">
              <a:lnSpc>
                <a:spcPts val="3180"/>
              </a:lnSpc>
            </a:pPr>
          </a:p>
          <a:p>
            <a:pPr algn="just">
              <a:lnSpc>
                <a:spcPts val="3180"/>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Recognizing Computer Crime</a:t>
            </a:r>
          </a:p>
        </p:txBody>
      </p:sp>
      <p:sp>
        <p:nvSpPr>
          <p:cNvPr name="TextBox 14" id="14"/>
          <p:cNvSpPr txBox="true"/>
          <p:nvPr/>
        </p:nvSpPr>
        <p:spPr>
          <a:xfrm rot="0">
            <a:off x="340256" y="1188504"/>
            <a:ext cx="16919044" cy="86277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Phishing Attempts:</a:t>
            </a:r>
          </a:p>
          <a:p>
            <a:pPr algn="just">
              <a:lnSpc>
                <a:spcPts val="3240"/>
              </a:lnSpc>
            </a:pPr>
            <a:r>
              <a:rPr lang="en-US" sz="3000" spc="60">
                <a:solidFill>
                  <a:srgbClr val="1B1818"/>
                </a:solidFill>
                <a:latin typeface="Roboto Condensed"/>
              </a:rPr>
              <a:t>Educate users to recognize phishing attempts. Be wary of unsolicited emails, messages, or links that prompt users to provide sensitive information. Phishing is a common method for unauthorized access.</a:t>
            </a:r>
          </a:p>
          <a:p>
            <a:pPr algn="just">
              <a:lnSpc>
                <a:spcPts val="3240"/>
              </a:lnSpc>
            </a:pPr>
          </a:p>
          <a:p>
            <a:pPr algn="just">
              <a:lnSpc>
                <a:spcPts val="3240"/>
              </a:lnSpc>
            </a:pPr>
            <a:r>
              <a:rPr lang="en-US" sz="3000" spc="60">
                <a:solidFill>
                  <a:srgbClr val="5C2421"/>
                </a:solidFill>
                <a:latin typeface="Roboto Condensed Bold"/>
              </a:rPr>
              <a:t>Data Anomalies:</a:t>
            </a:r>
          </a:p>
          <a:p>
            <a:pPr algn="just">
              <a:lnSpc>
                <a:spcPts val="3240"/>
              </a:lnSpc>
            </a:pPr>
            <a:r>
              <a:rPr lang="en-US" sz="3000" spc="60">
                <a:solidFill>
                  <a:srgbClr val="1B1818"/>
                </a:solidFill>
                <a:latin typeface="Roboto Condensed"/>
              </a:rPr>
              <a:t>Monitor for unusual patterns in data access or changes. Unexpected modifications to sensitive data, unauthorized copying, or mass downloads could signify a data breach or unauthorized use.</a:t>
            </a:r>
          </a:p>
          <a:p>
            <a:pPr algn="just">
              <a:lnSpc>
                <a:spcPts val="3240"/>
              </a:lnSpc>
            </a:pPr>
          </a:p>
          <a:p>
            <a:pPr algn="just">
              <a:lnSpc>
                <a:spcPts val="3240"/>
              </a:lnSpc>
            </a:pPr>
            <a:r>
              <a:rPr lang="en-US" sz="3000" spc="60">
                <a:solidFill>
                  <a:srgbClr val="5C2421"/>
                </a:solidFill>
                <a:latin typeface="Roboto Condensed Bold"/>
              </a:rPr>
              <a:t>Unauthorized Account Access:</a:t>
            </a:r>
          </a:p>
          <a:p>
            <a:pPr algn="just">
              <a:lnSpc>
                <a:spcPts val="3240"/>
              </a:lnSpc>
            </a:pPr>
            <a:r>
              <a:rPr lang="en-US" sz="3000" spc="60">
                <a:solidFill>
                  <a:srgbClr val="1B1818"/>
                </a:solidFill>
                <a:latin typeface="Roboto Condensed"/>
              </a:rPr>
              <a:t>Watch for signs of unauthorized access to user accounts. Multiple failed login attempts, especially if they involve multiple accounts, may indicate a brute force attack or an attempt to compromise credentials.</a:t>
            </a:r>
          </a:p>
          <a:p>
            <a:pPr algn="just">
              <a:lnSpc>
                <a:spcPts val="3240"/>
              </a:lnSpc>
            </a:pPr>
          </a:p>
          <a:p>
            <a:pPr algn="just">
              <a:lnSpc>
                <a:spcPts val="3240"/>
              </a:lnSpc>
            </a:pPr>
            <a:r>
              <a:rPr lang="en-US" sz="3000" spc="60">
                <a:solidFill>
                  <a:srgbClr val="5C2421"/>
                </a:solidFill>
                <a:latin typeface="Roboto Condensed Bold"/>
              </a:rPr>
              <a:t>Denial-of-Service (DoS) Attacks:</a:t>
            </a:r>
          </a:p>
          <a:p>
            <a:pPr algn="just">
              <a:lnSpc>
                <a:spcPts val="3240"/>
              </a:lnSpc>
            </a:pPr>
            <a:r>
              <a:rPr lang="en-US" sz="3000" spc="60">
                <a:solidFill>
                  <a:srgbClr val="1B1818"/>
                </a:solidFill>
                <a:latin typeface="Roboto Condensed"/>
              </a:rPr>
              <a:t>Recognize signs of a denial-of-service attack, such as a sudden increase in traffic that overwhelms a network or system, leading to service disruption.</a:t>
            </a:r>
          </a:p>
          <a:p>
            <a:pPr algn="just">
              <a:lnSpc>
                <a:spcPts val="3240"/>
              </a:lnSpc>
            </a:pPr>
          </a:p>
          <a:p>
            <a:pPr algn="just">
              <a:lnSpc>
                <a:spcPts val="3240"/>
              </a:lnSpc>
            </a:pPr>
            <a:r>
              <a:rPr lang="en-US" sz="3000" spc="60">
                <a:solidFill>
                  <a:srgbClr val="5C2421"/>
                </a:solidFill>
                <a:latin typeface="Roboto Condensed Bold"/>
              </a:rPr>
              <a:t>Insider Threats:</a:t>
            </a:r>
          </a:p>
          <a:p>
            <a:pPr algn="just">
              <a:lnSpc>
                <a:spcPts val="3240"/>
              </a:lnSpc>
            </a:pPr>
            <a:r>
              <a:rPr lang="en-US" sz="3000" spc="60">
                <a:solidFill>
                  <a:srgbClr val="1B1818"/>
                </a:solidFill>
                <a:latin typeface="Roboto Condensed"/>
              </a:rPr>
              <a:t>Be aware of potential insider threats. Employees with malicious intent or those who unwittingly compromise security can pose a significant risk.</a:t>
            </a:r>
          </a:p>
          <a:p>
            <a:pPr algn="just">
              <a:lnSpc>
                <a:spcPts val="3240"/>
              </a:lnSpc>
            </a:pPr>
          </a:p>
          <a:p>
            <a:pPr algn="just">
              <a:lnSpc>
                <a:spcPts val="324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Recognizing Computer Crime</a:t>
            </a:r>
          </a:p>
        </p:txBody>
      </p:sp>
      <p:sp>
        <p:nvSpPr>
          <p:cNvPr name="TextBox 14" id="14"/>
          <p:cNvSpPr txBox="true"/>
          <p:nvPr/>
        </p:nvSpPr>
        <p:spPr>
          <a:xfrm rot="0">
            <a:off x="340256" y="1238251"/>
            <a:ext cx="16919044" cy="53511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Unexplained Financial Transactions:</a:t>
            </a:r>
          </a:p>
          <a:p>
            <a:pPr algn="just">
              <a:lnSpc>
                <a:spcPts val="3240"/>
              </a:lnSpc>
            </a:pPr>
            <a:r>
              <a:rPr lang="en-US" sz="3000" spc="60">
                <a:solidFill>
                  <a:srgbClr val="1B1818"/>
                </a:solidFill>
                <a:latin typeface="Roboto Condensed"/>
              </a:rPr>
              <a:t>Monitor financial transactions for any unexplained or unauthorized activities. This is crucial in identifying computer crimes related to financial fraud or unauthorized fund transfers.</a:t>
            </a:r>
          </a:p>
          <a:p>
            <a:pPr algn="just">
              <a:lnSpc>
                <a:spcPts val="3240"/>
              </a:lnSpc>
            </a:pPr>
          </a:p>
          <a:p>
            <a:pPr algn="just">
              <a:lnSpc>
                <a:spcPts val="3240"/>
              </a:lnSpc>
            </a:pPr>
            <a:r>
              <a:rPr lang="en-US" sz="3000" spc="60">
                <a:solidFill>
                  <a:srgbClr val="5C2421"/>
                </a:solidFill>
                <a:latin typeface="Roboto Condensed Bold"/>
              </a:rPr>
              <a:t>Monitoring Logs and Auditing:</a:t>
            </a:r>
          </a:p>
          <a:p>
            <a:pPr algn="just">
              <a:lnSpc>
                <a:spcPts val="3240"/>
              </a:lnSpc>
            </a:pPr>
            <a:r>
              <a:rPr lang="en-US" sz="3000" spc="60">
                <a:solidFill>
                  <a:srgbClr val="1B1818"/>
                </a:solidFill>
                <a:latin typeface="Roboto Condensed"/>
              </a:rPr>
              <a:t>Regularly review system logs and conduct security audits. Analyzing logs can reveal suspicious activities, such as repeated login attempts, privilege escalation, or unauthorized system changes.</a:t>
            </a:r>
          </a:p>
          <a:p>
            <a:pPr algn="just">
              <a:lnSpc>
                <a:spcPts val="3240"/>
              </a:lnSpc>
            </a:pPr>
          </a:p>
          <a:p>
            <a:pPr algn="just">
              <a:lnSpc>
                <a:spcPts val="3240"/>
              </a:lnSpc>
            </a:pPr>
            <a:r>
              <a:rPr lang="en-US" sz="3000" spc="60">
                <a:solidFill>
                  <a:srgbClr val="5C2421"/>
                </a:solidFill>
                <a:latin typeface="Roboto Condensed Bold"/>
              </a:rPr>
              <a:t>Security Alerts:</a:t>
            </a:r>
          </a:p>
          <a:p>
            <a:pPr algn="just">
              <a:lnSpc>
                <a:spcPts val="3240"/>
              </a:lnSpc>
            </a:pPr>
            <a:r>
              <a:rPr lang="en-US" sz="3000" spc="60">
                <a:solidFill>
                  <a:srgbClr val="1B1818"/>
                </a:solidFill>
                <a:latin typeface="Roboto Condensed"/>
              </a:rPr>
              <a:t>Pay attention to security alerts generated by intrusion detection systems, firewalls, or other security tools. These alerts can provide early indications of potential security incidents.</a:t>
            </a:r>
          </a:p>
          <a:p>
            <a:pPr algn="just">
              <a:lnSpc>
                <a:spcPts val="3240"/>
              </a:lnSpc>
            </a:pPr>
          </a:p>
          <a:p>
            <a:pPr algn="just">
              <a:lnSpc>
                <a:spcPts val="324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 DEFINING COMPUTER CRIMES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Defining Computer Crime</a:t>
            </a:r>
          </a:p>
        </p:txBody>
      </p:sp>
      <p:sp>
        <p:nvSpPr>
          <p:cNvPr name="TextBox 14" id="14"/>
          <p:cNvSpPr txBox="true"/>
          <p:nvPr/>
        </p:nvSpPr>
        <p:spPr>
          <a:xfrm rot="0">
            <a:off x="340256" y="1238251"/>
            <a:ext cx="16919044" cy="780859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I</a:t>
            </a:r>
            <a:r>
              <a:rPr lang="en-US" sz="3000" spc="60">
                <a:solidFill>
                  <a:srgbClr val="5C2421"/>
                </a:solidFill>
                <a:latin typeface="Roboto Condensed Bold"/>
              </a:rPr>
              <a:t>nvolvement of Digital Technology:</a:t>
            </a:r>
          </a:p>
          <a:p>
            <a:pPr algn="just">
              <a:lnSpc>
                <a:spcPts val="3240"/>
              </a:lnSpc>
            </a:pPr>
            <a:r>
              <a:rPr lang="en-US" sz="3000" spc="60">
                <a:solidFill>
                  <a:srgbClr val="1B1818"/>
                </a:solidFill>
                <a:latin typeface="Roboto Condensed"/>
              </a:rPr>
              <a:t>Determine whether the crime involves the use of digital technology, such as computers, networks, the internet, or electronic devices. Cybercrimes are characterized by their reliance on digital tools for planning, execution, or facilitation.</a:t>
            </a:r>
          </a:p>
          <a:p>
            <a:pPr algn="just">
              <a:lnSpc>
                <a:spcPts val="3240"/>
              </a:lnSpc>
            </a:pPr>
          </a:p>
          <a:p>
            <a:pPr algn="just">
              <a:lnSpc>
                <a:spcPts val="3240"/>
              </a:lnSpc>
            </a:pPr>
            <a:r>
              <a:rPr lang="en-US" sz="3000" spc="60">
                <a:solidFill>
                  <a:srgbClr val="5C2421"/>
                </a:solidFill>
                <a:latin typeface="Roboto Condensed Bold"/>
              </a:rPr>
              <a:t>Electronic Evidence:</a:t>
            </a:r>
          </a:p>
          <a:p>
            <a:pPr algn="just">
              <a:lnSpc>
                <a:spcPts val="3240"/>
              </a:lnSpc>
            </a:pPr>
            <a:r>
              <a:rPr lang="en-US" sz="3000" spc="60">
                <a:solidFill>
                  <a:srgbClr val="1B1818"/>
                </a:solidFill>
                <a:latin typeface="Roboto Condensed"/>
              </a:rPr>
              <a:t>Examine whether electronic evidence is central to the investigation. Cybercrimes often leave a digital footprint, and the analysis of electronic evidence, such as log files, metadata, or digital forensics, is crucial in understanding the crime.</a:t>
            </a:r>
          </a:p>
          <a:p>
            <a:pPr algn="just">
              <a:lnSpc>
                <a:spcPts val="3240"/>
              </a:lnSpc>
            </a:pPr>
          </a:p>
          <a:p>
            <a:pPr algn="just">
              <a:lnSpc>
                <a:spcPts val="3240"/>
              </a:lnSpc>
            </a:pPr>
            <a:r>
              <a:rPr lang="en-US" sz="3000" spc="60">
                <a:solidFill>
                  <a:srgbClr val="5C2421"/>
                </a:solidFill>
                <a:latin typeface="Roboto Condensed Bold"/>
              </a:rPr>
              <a:t>Use of the Internet:</a:t>
            </a:r>
          </a:p>
          <a:p>
            <a:pPr algn="just">
              <a:lnSpc>
                <a:spcPts val="3240"/>
              </a:lnSpc>
            </a:pPr>
            <a:r>
              <a:rPr lang="en-US" sz="3000" spc="60">
                <a:solidFill>
                  <a:srgbClr val="1B1818"/>
                </a:solidFill>
                <a:latin typeface="Roboto Condensed"/>
              </a:rPr>
              <a:t>Check whether the crime relies on the internet as a medium for communication, planning, or execution. Cybercrimes often involve online platforms, social media, or communication channels to facilitate illegal activities.</a:t>
            </a:r>
          </a:p>
          <a:p>
            <a:pPr algn="just">
              <a:lnSpc>
                <a:spcPts val="3240"/>
              </a:lnSpc>
            </a:pPr>
          </a:p>
          <a:p>
            <a:pPr algn="just">
              <a:lnSpc>
                <a:spcPts val="3240"/>
              </a:lnSpc>
            </a:pPr>
            <a:r>
              <a:rPr lang="en-US" sz="3000" spc="60">
                <a:solidFill>
                  <a:srgbClr val="5C2421"/>
                </a:solidFill>
                <a:latin typeface="Roboto Condensed Bold"/>
              </a:rPr>
              <a:t>Unauthorized Access or Intrusion:</a:t>
            </a:r>
          </a:p>
          <a:p>
            <a:pPr algn="just">
              <a:lnSpc>
                <a:spcPts val="3240"/>
              </a:lnSpc>
            </a:pPr>
            <a:r>
              <a:rPr lang="en-US" sz="3000" spc="60">
                <a:solidFill>
                  <a:srgbClr val="1B1818"/>
                </a:solidFill>
                <a:latin typeface="Roboto Condensed"/>
              </a:rPr>
              <a:t>Determine whether the crime involves unauthorized access to computer systems, networks, or electronic devices. Activities like hacking, phishing, or exploiting vulnerabilities often characterize cybercrimes.</a:t>
            </a:r>
          </a:p>
          <a:p>
            <a:pPr algn="just">
              <a:lnSpc>
                <a:spcPts val="3240"/>
              </a:lnSpc>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Defining Computer Crime</a:t>
            </a:r>
          </a:p>
        </p:txBody>
      </p:sp>
      <p:sp>
        <p:nvSpPr>
          <p:cNvPr name="TextBox 14" id="14"/>
          <p:cNvSpPr txBox="true"/>
          <p:nvPr/>
        </p:nvSpPr>
        <p:spPr>
          <a:xfrm rot="0">
            <a:off x="340256" y="1238251"/>
            <a:ext cx="16919044" cy="739902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Data Manipulation or Theft:</a:t>
            </a:r>
          </a:p>
          <a:p>
            <a:pPr algn="just">
              <a:lnSpc>
                <a:spcPts val="3240"/>
              </a:lnSpc>
            </a:pPr>
            <a:r>
              <a:rPr lang="en-US" sz="3000" spc="60">
                <a:solidFill>
                  <a:srgbClr val="1B1818"/>
                </a:solidFill>
                <a:latin typeface="Roboto Condensed"/>
              </a:rPr>
              <a:t>Assess whether the crime includes the manipulation, theft, or unauthorized access to digital data. Cybercrimes frequently target sensitive information, financial data, personal records, or intellectual property.</a:t>
            </a:r>
          </a:p>
          <a:p>
            <a:pPr algn="just">
              <a:lnSpc>
                <a:spcPts val="3240"/>
              </a:lnSpc>
            </a:pPr>
          </a:p>
          <a:p>
            <a:pPr algn="just">
              <a:lnSpc>
                <a:spcPts val="3240"/>
              </a:lnSpc>
            </a:pPr>
            <a:r>
              <a:rPr lang="en-US" sz="3000" spc="60">
                <a:solidFill>
                  <a:srgbClr val="5C2421"/>
                </a:solidFill>
                <a:latin typeface="Roboto Condensed Bold"/>
              </a:rPr>
              <a:t>Malicious Software:</a:t>
            </a:r>
          </a:p>
          <a:p>
            <a:pPr algn="just">
              <a:lnSpc>
                <a:spcPts val="3240"/>
              </a:lnSpc>
            </a:pPr>
            <a:r>
              <a:rPr lang="en-US" sz="3000" spc="60">
                <a:solidFill>
                  <a:srgbClr val="1B1818"/>
                </a:solidFill>
                <a:latin typeface="Roboto Condensed"/>
              </a:rPr>
              <a:t>Check for the use of malicious software (malware) in the commission of the crime. Cybercriminals often deploy viruses, trojans, ransomware, or other types of malware to compromise systems and data.</a:t>
            </a:r>
          </a:p>
          <a:p>
            <a:pPr algn="just">
              <a:lnSpc>
                <a:spcPts val="3240"/>
              </a:lnSpc>
            </a:pPr>
          </a:p>
          <a:p>
            <a:pPr algn="just">
              <a:lnSpc>
                <a:spcPts val="3240"/>
              </a:lnSpc>
            </a:pPr>
            <a:r>
              <a:rPr lang="en-US" sz="3000" spc="60">
                <a:solidFill>
                  <a:srgbClr val="5C2421"/>
                </a:solidFill>
                <a:latin typeface="Roboto Condensed Bold"/>
              </a:rPr>
              <a:t>Online Fraud and Financial Crimes:</a:t>
            </a:r>
          </a:p>
          <a:p>
            <a:pPr algn="just">
              <a:lnSpc>
                <a:spcPts val="3240"/>
              </a:lnSpc>
            </a:pPr>
            <a:r>
              <a:rPr lang="en-US" sz="3000" spc="60">
                <a:solidFill>
                  <a:srgbClr val="1B1818"/>
                </a:solidFill>
                <a:latin typeface="Roboto Condensed"/>
              </a:rPr>
              <a:t>Identify whether the crime involves fraudulent activities conducted online, such as phishing scams, identity theft, credit card fraud, or other financial crimes facilitated through digital means.</a:t>
            </a:r>
          </a:p>
          <a:p>
            <a:pPr algn="just">
              <a:lnSpc>
                <a:spcPts val="3240"/>
              </a:lnSpc>
            </a:pPr>
          </a:p>
          <a:p>
            <a:pPr algn="just">
              <a:lnSpc>
                <a:spcPts val="3240"/>
              </a:lnSpc>
            </a:pPr>
            <a:r>
              <a:rPr lang="en-US" sz="3000" spc="60">
                <a:solidFill>
                  <a:srgbClr val="5C2421"/>
                </a:solidFill>
                <a:latin typeface="Roboto Condensed Bold"/>
              </a:rPr>
              <a:t>Electronic Communication Interception:</a:t>
            </a:r>
          </a:p>
          <a:p>
            <a:pPr algn="just">
              <a:lnSpc>
                <a:spcPts val="3240"/>
              </a:lnSpc>
            </a:pPr>
            <a:r>
              <a:rPr lang="en-US" sz="3000" spc="60">
                <a:solidFill>
                  <a:srgbClr val="1B1818"/>
                </a:solidFill>
                <a:latin typeface="Roboto Condensed"/>
              </a:rPr>
              <a:t>Determine whether the crime involves the interception or unauthorized monitoring of electronic communications. This may include wiretapping, email interception, or eavesdropping on digital conversations.</a:t>
            </a:r>
          </a:p>
          <a:p>
            <a:pPr algn="just">
              <a:lnSpc>
                <a:spcPts val="3240"/>
              </a:lnSpc>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Defining Computer Crime</a:t>
            </a:r>
          </a:p>
        </p:txBody>
      </p:sp>
      <p:sp>
        <p:nvSpPr>
          <p:cNvPr name="TextBox 14" id="14"/>
          <p:cNvSpPr txBox="true"/>
          <p:nvPr/>
        </p:nvSpPr>
        <p:spPr>
          <a:xfrm rot="0">
            <a:off x="340256" y="1238251"/>
            <a:ext cx="16919044" cy="494157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Denial-of-Service Attacks:</a:t>
            </a:r>
          </a:p>
          <a:p>
            <a:pPr algn="just">
              <a:lnSpc>
                <a:spcPts val="3240"/>
              </a:lnSpc>
            </a:pPr>
            <a:r>
              <a:rPr lang="en-US" sz="3000" spc="60">
                <a:solidFill>
                  <a:srgbClr val="1B1818"/>
                </a:solidFill>
                <a:latin typeface="Roboto Condensed"/>
              </a:rPr>
              <a:t>Check for the use of denial-of-service (DoS) or distributed denial-of-service (DDoS) attacks aimed at disrupting digital services, websites, or online platforms.</a:t>
            </a:r>
          </a:p>
          <a:p>
            <a:pPr algn="just">
              <a:lnSpc>
                <a:spcPts val="3240"/>
              </a:lnSpc>
            </a:pPr>
          </a:p>
          <a:p>
            <a:pPr algn="just">
              <a:lnSpc>
                <a:spcPts val="3240"/>
              </a:lnSpc>
            </a:pPr>
            <a:r>
              <a:rPr lang="en-US" sz="3000" spc="60">
                <a:solidFill>
                  <a:srgbClr val="5C2421"/>
                </a:solidFill>
                <a:latin typeface="Roboto Condensed Bold"/>
              </a:rPr>
              <a:t>Cyberbullying or Online Harassment:</a:t>
            </a:r>
          </a:p>
          <a:p>
            <a:pPr algn="just">
              <a:lnSpc>
                <a:spcPts val="3240"/>
              </a:lnSpc>
            </a:pPr>
            <a:r>
              <a:rPr lang="en-US" sz="3000" spc="60">
                <a:solidFill>
                  <a:srgbClr val="1B1818"/>
                </a:solidFill>
                <a:latin typeface="Roboto Condensed"/>
              </a:rPr>
              <a:t>Assess whether the crime involves harassment, threats, or intimidation conducted online, such as cyberbullying, stalking, or online hate crimes.</a:t>
            </a:r>
          </a:p>
          <a:p>
            <a:pPr algn="just">
              <a:lnSpc>
                <a:spcPts val="3240"/>
              </a:lnSpc>
            </a:pPr>
          </a:p>
          <a:p>
            <a:pPr algn="just">
              <a:lnSpc>
                <a:spcPts val="3240"/>
              </a:lnSpc>
            </a:pPr>
            <a:r>
              <a:rPr lang="en-US" sz="3000" spc="60">
                <a:solidFill>
                  <a:srgbClr val="5C2421"/>
                </a:solidFill>
                <a:latin typeface="Roboto Condensed Bold"/>
              </a:rPr>
              <a:t>Social Engineering:</a:t>
            </a:r>
          </a:p>
          <a:p>
            <a:pPr algn="just">
              <a:lnSpc>
                <a:spcPts val="3240"/>
              </a:lnSpc>
            </a:pPr>
            <a:r>
              <a:rPr lang="en-US" sz="3000" spc="60">
                <a:solidFill>
                  <a:srgbClr val="1B1818"/>
                </a:solidFill>
                <a:latin typeface="Roboto Condensed"/>
              </a:rPr>
              <a:t>Determine if the crime relies on social engineering techniques to manipulate individuals into divulging confidential information, such as passwords or financial details.</a:t>
            </a:r>
          </a:p>
          <a:p>
            <a:pPr algn="just">
              <a:lnSpc>
                <a:spcPts val="324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3317558"/>
            <a:ext cx="15590520" cy="2508885"/>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CONTAMINANTS &amp; DESTRUCTION OF DATA</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- 6</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2057762" y="207454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2" id="12"/>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3" id="13"/>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4" id="14"/>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What are Contaminants and Destruction of Data?</a:t>
            </a:r>
          </a:p>
        </p:txBody>
      </p:sp>
      <p:sp>
        <p:nvSpPr>
          <p:cNvPr name="TextBox 15" id="15"/>
          <p:cNvSpPr txBox="true"/>
          <p:nvPr/>
        </p:nvSpPr>
        <p:spPr>
          <a:xfrm rot="0">
            <a:off x="1028700" y="3295651"/>
            <a:ext cx="7981419" cy="2893695"/>
          </a:xfrm>
          <a:prstGeom prst="rect">
            <a:avLst/>
          </a:prstGeom>
        </p:spPr>
        <p:txBody>
          <a:bodyPr anchor="t" rtlCol="false" tIns="0" lIns="0" bIns="0" rIns="0">
            <a:spAutoFit/>
          </a:bodyPr>
          <a:lstStyle/>
          <a:p>
            <a:pPr algn="just">
              <a:lnSpc>
                <a:spcPts val="3240"/>
              </a:lnSpc>
            </a:pPr>
            <a:r>
              <a:rPr lang="en-US" sz="3000" spc="60">
                <a:solidFill>
                  <a:srgbClr val="1B1818"/>
                </a:solidFill>
                <a:latin typeface="Roboto Condensed"/>
              </a:rPr>
              <a:t>Contamination and destruction of data refer to intentional or unintentional actions that compromise the integrity, availability, and reliability of digital information. These actions can result in the loss, corruption, or manipulation of data, leading to significant consequences for individuals, organizations, and systems.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Freeform 10" id="10"/>
          <p:cNvSpPr/>
          <p:nvPr/>
        </p:nvSpPr>
        <p:spPr>
          <a:xfrm flipH="false" flipV="false" rot="0">
            <a:off x="12057762" y="207454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2" id="12"/>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3" id="13"/>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4" id="14"/>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Contaminants of Data</a:t>
            </a:r>
          </a:p>
        </p:txBody>
      </p:sp>
      <p:sp>
        <p:nvSpPr>
          <p:cNvPr name="TextBox 15" id="15"/>
          <p:cNvSpPr txBox="true"/>
          <p:nvPr/>
        </p:nvSpPr>
        <p:spPr>
          <a:xfrm rot="0">
            <a:off x="917575" y="2948629"/>
            <a:ext cx="10473794" cy="494157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Contaminants</a:t>
            </a:r>
            <a:r>
              <a:rPr lang="en-US" sz="3000" spc="60">
                <a:solidFill>
                  <a:srgbClr val="1B1818"/>
                </a:solidFill>
                <a:latin typeface="Roboto Condensed"/>
              </a:rPr>
              <a:t> in the context of data refer to </a:t>
            </a:r>
            <a:r>
              <a:rPr lang="en-US" sz="3000" spc="60">
                <a:solidFill>
                  <a:srgbClr val="5C2421"/>
                </a:solidFill>
                <a:latin typeface="Roboto Condensed Bold"/>
              </a:rPr>
              <a:t>unwanted or harmful substances that introduce errors, alterations, or impurities into digital information</a:t>
            </a:r>
            <a:r>
              <a:rPr lang="en-US" sz="3000" spc="60">
                <a:solidFill>
                  <a:srgbClr val="1B1818"/>
                </a:solidFill>
                <a:latin typeface="Roboto Condensed"/>
              </a:rPr>
              <a:t>, compromising its reliability and accuracy.</a:t>
            </a:r>
          </a:p>
          <a:p>
            <a:pPr algn="just">
              <a:lnSpc>
                <a:spcPts val="3240"/>
              </a:lnSpc>
            </a:pPr>
          </a:p>
          <a:p>
            <a:pPr algn="just">
              <a:lnSpc>
                <a:spcPts val="3240"/>
              </a:lnSpc>
            </a:pPr>
            <a:r>
              <a:rPr lang="en-US" sz="3000" spc="60">
                <a:solidFill>
                  <a:srgbClr val="1B1818"/>
                </a:solidFill>
                <a:latin typeface="Roboto Condensed"/>
              </a:rPr>
              <a:t>Examples:</a:t>
            </a:r>
          </a:p>
          <a:p>
            <a:pPr algn="just" marL="647700" indent="-323850" lvl="1">
              <a:lnSpc>
                <a:spcPts val="3240"/>
              </a:lnSpc>
              <a:buFont typeface="Arial"/>
              <a:buChar char="•"/>
            </a:pPr>
            <a:r>
              <a:rPr lang="en-US" sz="3000" spc="60">
                <a:solidFill>
                  <a:srgbClr val="1B1818"/>
                </a:solidFill>
                <a:latin typeface="Roboto Condensed"/>
              </a:rPr>
              <a:t>Malware: Malicious software, such as viruses, worms, trojans, or ransomware, that infects systems and can manipulate or destroy data.</a:t>
            </a:r>
          </a:p>
          <a:p>
            <a:pPr algn="just" marL="647700" indent="-323850" lvl="1">
              <a:lnSpc>
                <a:spcPts val="3240"/>
              </a:lnSpc>
              <a:buFont typeface="Arial"/>
              <a:buChar char="•"/>
            </a:pPr>
            <a:r>
              <a:rPr lang="en-US" sz="3000" spc="60">
                <a:solidFill>
                  <a:srgbClr val="1B1818"/>
                </a:solidFill>
                <a:latin typeface="Roboto Condensed"/>
              </a:rPr>
              <a:t>Data-corrupting Code: Specific lines of code intentionally designed to corrupt or modify data, leading to data integrity issues.</a:t>
            </a:r>
          </a:p>
          <a:p>
            <a:pPr algn="just">
              <a:lnSpc>
                <a:spcPts val="324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Definition of Cyber Security</a:t>
            </a:r>
          </a:p>
        </p:txBody>
      </p:sp>
      <p:sp>
        <p:nvSpPr>
          <p:cNvPr name="TextBox 14" id="14"/>
          <p:cNvSpPr txBox="true"/>
          <p:nvPr/>
        </p:nvSpPr>
        <p:spPr>
          <a:xfrm rot="0">
            <a:off x="216000" y="1515511"/>
            <a:ext cx="11679082" cy="3902964"/>
          </a:xfrm>
          <a:prstGeom prst="rect">
            <a:avLst/>
          </a:prstGeom>
        </p:spPr>
        <p:txBody>
          <a:bodyPr anchor="t" rtlCol="false" tIns="0" lIns="0" bIns="0" rIns="0">
            <a:spAutoFit/>
          </a:bodyPr>
          <a:lstStyle/>
          <a:p>
            <a:pPr algn="just">
              <a:lnSpc>
                <a:spcPts val="3888"/>
              </a:lnSpc>
            </a:pPr>
            <a:r>
              <a:rPr lang="en-US" sz="3600">
                <a:solidFill>
                  <a:srgbClr val="1B1818"/>
                </a:solidFill>
                <a:latin typeface="Roboto Condensed"/>
              </a:rPr>
              <a:t>Cybersecurity refers to the </a:t>
            </a:r>
            <a:r>
              <a:rPr lang="en-US" sz="3600">
                <a:solidFill>
                  <a:srgbClr val="5C2421"/>
                </a:solidFill>
                <a:latin typeface="Roboto Condensed Bold"/>
              </a:rPr>
              <a:t>practice of protecting computer systems, networks, and digital assets</a:t>
            </a:r>
            <a:r>
              <a:rPr lang="en-US" sz="3600">
                <a:solidFill>
                  <a:srgbClr val="1B1818"/>
                </a:solidFill>
                <a:latin typeface="Roboto Condensed"/>
              </a:rPr>
              <a:t> from </a:t>
            </a:r>
            <a:r>
              <a:rPr lang="en-US" sz="3600">
                <a:solidFill>
                  <a:srgbClr val="5C2421"/>
                </a:solidFill>
                <a:latin typeface="Roboto Condensed Bold"/>
              </a:rPr>
              <a:t>unauthorized access, attacks, damage, or theft.</a:t>
            </a:r>
            <a:r>
              <a:rPr lang="en-US" sz="3600">
                <a:solidFill>
                  <a:srgbClr val="1B1818"/>
                </a:solidFill>
                <a:latin typeface="Roboto Condensed"/>
              </a:rPr>
              <a:t> </a:t>
            </a:r>
          </a:p>
          <a:p>
            <a:pPr algn="just">
              <a:lnSpc>
                <a:spcPts val="3888"/>
              </a:lnSpc>
            </a:pPr>
          </a:p>
          <a:p>
            <a:pPr algn="just">
              <a:lnSpc>
                <a:spcPts val="3888"/>
              </a:lnSpc>
            </a:pPr>
            <a:r>
              <a:rPr lang="en-US" sz="3600">
                <a:solidFill>
                  <a:srgbClr val="1B1818"/>
                </a:solidFill>
                <a:latin typeface="Roboto Condensed"/>
              </a:rPr>
              <a:t>It encompasses a range of technologies, processes, and practices designed to safeguard information, maintain the integrity of systems, and ensure the availability of digital resources.</a:t>
            </a:r>
          </a:p>
        </p:txBody>
      </p:sp>
      <p:sp>
        <p:nvSpPr>
          <p:cNvPr name="Freeform 15" id="15"/>
          <p:cNvSpPr/>
          <p:nvPr/>
        </p:nvSpPr>
        <p:spPr>
          <a:xfrm flipH="false" flipV="false" rot="0">
            <a:off x="13679996" y="1374678"/>
            <a:ext cx="2986593" cy="4648393"/>
          </a:xfrm>
          <a:custGeom>
            <a:avLst/>
            <a:gdLst/>
            <a:ahLst/>
            <a:cxnLst/>
            <a:rect r="r" b="b" t="t" l="l"/>
            <a:pathLst>
              <a:path h="4648393" w="2986593">
                <a:moveTo>
                  <a:pt x="0" y="0"/>
                </a:moveTo>
                <a:lnTo>
                  <a:pt x="2986592" y="0"/>
                </a:lnTo>
                <a:lnTo>
                  <a:pt x="2986592" y="4648394"/>
                </a:lnTo>
                <a:lnTo>
                  <a:pt x="0" y="4648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Contaminants of Data</a:t>
            </a:r>
          </a:p>
        </p:txBody>
      </p:sp>
      <p:sp>
        <p:nvSpPr>
          <p:cNvPr name="TextBox 14" id="14"/>
          <p:cNvSpPr txBox="true"/>
          <p:nvPr/>
        </p:nvSpPr>
        <p:spPr>
          <a:xfrm rot="0">
            <a:off x="917575" y="1188504"/>
            <a:ext cx="16341725" cy="86277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Malware and Viruses:</a:t>
            </a:r>
          </a:p>
          <a:p>
            <a:pPr algn="just">
              <a:lnSpc>
                <a:spcPts val="3240"/>
              </a:lnSpc>
            </a:pP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Malicious software, such as viruses, worms, trojans, and ransomware, can contaminate and destroy data on infected systems.</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Loss of data integrity, unauthorized access, encryption of files (in the case of ransomware), and potential damage to system functionality.</a:t>
            </a:r>
          </a:p>
          <a:p>
            <a:pPr algn="just">
              <a:lnSpc>
                <a:spcPts val="3240"/>
              </a:lnSpc>
            </a:pPr>
          </a:p>
          <a:p>
            <a:pPr algn="just">
              <a:lnSpc>
                <a:spcPts val="3240"/>
              </a:lnSpc>
            </a:pPr>
            <a:r>
              <a:rPr lang="en-US" sz="3000" spc="60">
                <a:solidFill>
                  <a:srgbClr val="5C2421"/>
                </a:solidFill>
                <a:latin typeface="Roboto Condensed Bold"/>
              </a:rPr>
              <a:t>Data Corruption:</a:t>
            </a:r>
          </a:p>
          <a:p>
            <a:pPr algn="just">
              <a:lnSpc>
                <a:spcPts val="3240"/>
              </a:lnSpc>
            </a:pP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Unintended changes to data that render it inaccurate, incomplete, or unusable.</a:t>
            </a:r>
          </a:p>
          <a:p>
            <a:pPr algn="just">
              <a:lnSpc>
                <a:spcPts val="3240"/>
              </a:lnSpc>
            </a:pPr>
            <a:r>
              <a:rPr lang="en-US" sz="3000" spc="60" u="sng">
                <a:solidFill>
                  <a:srgbClr val="1B1818"/>
                </a:solidFill>
                <a:latin typeface="Roboto Condensed"/>
              </a:rPr>
              <a:t>Causes:</a:t>
            </a:r>
            <a:r>
              <a:rPr lang="en-US" sz="3000" spc="60">
                <a:solidFill>
                  <a:srgbClr val="1B1818"/>
                </a:solidFill>
                <a:latin typeface="Roboto Condensed"/>
              </a:rPr>
              <a:t> Hardware failures, software bugs, or other issues during data storage, processing, or transmission.</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Loss of data integrity, leading to incorrect decisions, financial losses, or operational disruptions.</a:t>
            </a:r>
          </a:p>
          <a:p>
            <a:pPr algn="just">
              <a:lnSpc>
                <a:spcPts val="3240"/>
              </a:lnSpc>
            </a:pPr>
          </a:p>
          <a:p>
            <a:pPr algn="just">
              <a:lnSpc>
                <a:spcPts val="3240"/>
              </a:lnSpc>
            </a:pPr>
            <a:r>
              <a:rPr lang="en-US" sz="3000" spc="60">
                <a:solidFill>
                  <a:srgbClr val="5C2421"/>
                </a:solidFill>
                <a:latin typeface="Roboto Condensed Bold"/>
              </a:rPr>
              <a:t>Physical Damage to Storage Media:</a:t>
            </a:r>
          </a:p>
          <a:p>
            <a:pPr algn="just">
              <a:lnSpc>
                <a:spcPts val="3240"/>
              </a:lnSpc>
            </a:pP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Physical harm to storage devices, such as hard drives, SSDs, or servers, resulting in the loss of stored data.</a:t>
            </a:r>
          </a:p>
          <a:p>
            <a:pPr algn="just">
              <a:lnSpc>
                <a:spcPts val="3240"/>
              </a:lnSpc>
            </a:pPr>
            <a:r>
              <a:rPr lang="en-US" sz="3000" spc="60" u="sng">
                <a:solidFill>
                  <a:srgbClr val="1B1818"/>
                </a:solidFill>
                <a:latin typeface="Roboto Condensed"/>
              </a:rPr>
              <a:t>Causes:</a:t>
            </a:r>
            <a:r>
              <a:rPr lang="en-US" sz="3000" spc="60">
                <a:solidFill>
                  <a:srgbClr val="1B1818"/>
                </a:solidFill>
                <a:latin typeface="Roboto Condensed"/>
              </a:rPr>
              <a:t> Accidental damage, natural disasters, or intentional destruction.</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Permanent loss of data, potential financial and operational setbacks.</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Contaminants of Data</a:t>
            </a:r>
          </a:p>
        </p:txBody>
      </p:sp>
      <p:sp>
        <p:nvSpPr>
          <p:cNvPr name="TextBox 14" id="14"/>
          <p:cNvSpPr txBox="true"/>
          <p:nvPr/>
        </p:nvSpPr>
        <p:spPr>
          <a:xfrm rot="0">
            <a:off x="917575" y="1386521"/>
            <a:ext cx="16341725" cy="248412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Accidental Deletion:</a:t>
            </a:r>
          </a:p>
          <a:p>
            <a:pPr algn="just">
              <a:lnSpc>
                <a:spcPts val="3240"/>
              </a:lnSpc>
            </a:pP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Unintentional removal of files or data by users.</a:t>
            </a:r>
          </a:p>
          <a:p>
            <a:pPr algn="just">
              <a:lnSpc>
                <a:spcPts val="3240"/>
              </a:lnSpc>
            </a:pPr>
            <a:r>
              <a:rPr lang="en-US" sz="3000" spc="60" u="sng">
                <a:solidFill>
                  <a:srgbClr val="1B1818"/>
                </a:solidFill>
                <a:latin typeface="Roboto Condensed"/>
              </a:rPr>
              <a:t>Causes:</a:t>
            </a:r>
            <a:r>
              <a:rPr lang="en-US" sz="3000" spc="60">
                <a:solidFill>
                  <a:srgbClr val="1B1818"/>
                </a:solidFill>
                <a:latin typeface="Roboto Condensed"/>
              </a:rPr>
              <a:t> Human error, misconfiguration, or lack of proper data management practices.</a:t>
            </a:r>
          </a:p>
          <a:p>
            <a:pPr algn="just">
              <a:lnSpc>
                <a:spcPts val="3240"/>
              </a:lnSpc>
            </a:pPr>
            <a:r>
              <a:rPr lang="en-US" sz="3000" spc="60" u="sng">
                <a:solidFill>
                  <a:srgbClr val="1B1818"/>
                </a:solidFill>
                <a:latin typeface="Roboto Condensed"/>
              </a:rPr>
              <a:t>Impact: </a:t>
            </a:r>
            <a:r>
              <a:rPr lang="en-US" sz="3000" spc="60">
                <a:solidFill>
                  <a:srgbClr val="1B1818"/>
                </a:solidFill>
                <a:latin typeface="Roboto Condensed"/>
              </a:rPr>
              <a:t>Loss of critical information, especially if there are no backup mechanisms in place.</a:t>
            </a:r>
          </a:p>
          <a:p>
            <a:pPr algn="just">
              <a:lnSpc>
                <a:spcPts val="3240"/>
              </a:lnSpc>
            </a:pP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Destruction of Data</a:t>
            </a:r>
          </a:p>
        </p:txBody>
      </p:sp>
      <p:sp>
        <p:nvSpPr>
          <p:cNvPr name="TextBox 14" id="14"/>
          <p:cNvSpPr txBox="true"/>
          <p:nvPr/>
        </p:nvSpPr>
        <p:spPr>
          <a:xfrm rot="0">
            <a:off x="917575" y="1386521"/>
            <a:ext cx="16341725" cy="453199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Destruction of data</a:t>
            </a:r>
            <a:r>
              <a:rPr lang="en-US" sz="3000" spc="60">
                <a:solidFill>
                  <a:srgbClr val="1B1818"/>
                </a:solidFill>
                <a:latin typeface="Roboto Condensed"/>
              </a:rPr>
              <a:t> involves the </a:t>
            </a:r>
            <a:r>
              <a:rPr lang="en-US" sz="3000" spc="60">
                <a:solidFill>
                  <a:srgbClr val="5C2421"/>
                </a:solidFill>
                <a:latin typeface="Roboto Condensed Bold"/>
              </a:rPr>
              <a:t>intentional or unintentional deletion,</a:t>
            </a:r>
            <a:r>
              <a:rPr lang="en-US" sz="3000" spc="60">
                <a:solidFill>
                  <a:srgbClr val="1B1818"/>
                </a:solidFill>
                <a:latin typeface="Roboto Condensed"/>
              </a:rPr>
              <a:t> erasure, or loss of digital information, </a:t>
            </a:r>
            <a:r>
              <a:rPr lang="en-US" sz="3000" spc="60">
                <a:solidFill>
                  <a:srgbClr val="5C2421"/>
                </a:solidFill>
                <a:latin typeface="Roboto Condensed Bold"/>
              </a:rPr>
              <a:t>rendering it irrecoverable or unusable.</a:t>
            </a:r>
          </a:p>
          <a:p>
            <a:pPr algn="just">
              <a:lnSpc>
                <a:spcPts val="3240"/>
              </a:lnSpc>
            </a:pPr>
          </a:p>
          <a:p>
            <a:pPr algn="just">
              <a:lnSpc>
                <a:spcPts val="3240"/>
              </a:lnSpc>
            </a:pPr>
            <a:r>
              <a:rPr lang="en-US" sz="3000" spc="60">
                <a:solidFill>
                  <a:srgbClr val="1B1818"/>
                </a:solidFill>
                <a:latin typeface="Roboto Condensed"/>
              </a:rPr>
              <a:t>Examples:</a:t>
            </a:r>
          </a:p>
          <a:p>
            <a:pPr algn="just" marL="647700" indent="-323850" lvl="1">
              <a:lnSpc>
                <a:spcPts val="3240"/>
              </a:lnSpc>
              <a:buFont typeface="Arial"/>
              <a:buChar char="•"/>
            </a:pPr>
            <a:r>
              <a:rPr lang="en-US" sz="3000" spc="60" u="sng">
                <a:solidFill>
                  <a:srgbClr val="1B1818"/>
                </a:solidFill>
                <a:latin typeface="Roboto Condensed"/>
              </a:rPr>
              <a:t>Data Deletion:</a:t>
            </a:r>
            <a:r>
              <a:rPr lang="en-US" sz="3000" spc="60">
                <a:solidFill>
                  <a:srgbClr val="1B1818"/>
                </a:solidFill>
                <a:latin typeface="Roboto Condensed"/>
              </a:rPr>
              <a:t> Deliberate removal of files, folders, or entire datasets by individuals with unauthorized access or malicious intent.</a:t>
            </a:r>
          </a:p>
          <a:p>
            <a:pPr algn="just" marL="647700" indent="-323850" lvl="1">
              <a:lnSpc>
                <a:spcPts val="3240"/>
              </a:lnSpc>
              <a:buFont typeface="Arial"/>
              <a:buChar char="•"/>
            </a:pPr>
            <a:r>
              <a:rPr lang="en-US" sz="3000" spc="60" u="sng">
                <a:solidFill>
                  <a:srgbClr val="1B1818"/>
                </a:solidFill>
                <a:latin typeface="Roboto Condensed"/>
              </a:rPr>
              <a:t>Data Overwriting:</a:t>
            </a:r>
            <a:r>
              <a:rPr lang="en-US" sz="3000" spc="60">
                <a:solidFill>
                  <a:srgbClr val="1B1818"/>
                </a:solidFill>
                <a:latin typeface="Roboto Condensed"/>
              </a:rPr>
              <a:t> Overwriting existing data with random or useless information, making the original data unrecoverable.</a:t>
            </a:r>
          </a:p>
          <a:p>
            <a:pPr algn="just" marL="647700" indent="-323850" lvl="1">
              <a:lnSpc>
                <a:spcPts val="3240"/>
              </a:lnSpc>
              <a:buFont typeface="Arial"/>
              <a:buChar char="•"/>
            </a:pPr>
            <a:r>
              <a:rPr lang="en-US" sz="3000" spc="60" u="sng">
                <a:solidFill>
                  <a:srgbClr val="1B1818"/>
                </a:solidFill>
                <a:latin typeface="Roboto Condensed"/>
              </a:rPr>
              <a:t>Physical Destruction:</a:t>
            </a:r>
            <a:r>
              <a:rPr lang="en-US" sz="3000" spc="60">
                <a:solidFill>
                  <a:srgbClr val="1B1818"/>
                </a:solidFill>
                <a:latin typeface="Roboto Condensed"/>
              </a:rPr>
              <a:t> Damaging the storage medium (e.g., hard drives, SSDs) physically, rendering stored data inaccessible.</a:t>
            </a:r>
          </a:p>
          <a:p>
            <a:pPr algn="just">
              <a:lnSpc>
                <a:spcPts val="3240"/>
              </a:lnSpc>
            </a:pP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Destruction of Data</a:t>
            </a:r>
          </a:p>
        </p:txBody>
      </p:sp>
      <p:sp>
        <p:nvSpPr>
          <p:cNvPr name="TextBox 14" id="14"/>
          <p:cNvSpPr txBox="true"/>
          <p:nvPr/>
        </p:nvSpPr>
        <p:spPr>
          <a:xfrm rot="0">
            <a:off x="917575" y="1188504"/>
            <a:ext cx="16341725" cy="86277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I</a:t>
            </a:r>
            <a:r>
              <a:rPr lang="en-US" sz="3000" spc="60">
                <a:solidFill>
                  <a:srgbClr val="5C2421"/>
                </a:solidFill>
                <a:latin typeface="Roboto Condensed Bold"/>
              </a:rPr>
              <a:t>nsider Threats:</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Intentional actions by employees or individuals with insider access to compromise or destroy data.</a:t>
            </a:r>
          </a:p>
          <a:p>
            <a:pPr algn="just">
              <a:lnSpc>
                <a:spcPts val="3240"/>
              </a:lnSpc>
            </a:pPr>
            <a:r>
              <a:rPr lang="en-US" sz="3000" spc="60" u="sng">
                <a:solidFill>
                  <a:srgbClr val="1B1818"/>
                </a:solidFill>
                <a:latin typeface="Roboto Condensed"/>
              </a:rPr>
              <a:t>Motivations:</a:t>
            </a:r>
            <a:r>
              <a:rPr lang="en-US" sz="3000" spc="60">
                <a:solidFill>
                  <a:srgbClr val="1B1818"/>
                </a:solidFill>
                <a:latin typeface="Roboto Condensed"/>
              </a:rPr>
              <a:t> Disgruntled employees, industrial espionage, or financial gain.</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Loss of sensitive information, intellectual property theft, and potential legal consequences.</a:t>
            </a:r>
          </a:p>
          <a:p>
            <a:pPr algn="just">
              <a:lnSpc>
                <a:spcPts val="3240"/>
              </a:lnSpc>
            </a:pPr>
          </a:p>
          <a:p>
            <a:pPr algn="just">
              <a:lnSpc>
                <a:spcPts val="3240"/>
              </a:lnSpc>
            </a:pPr>
            <a:r>
              <a:rPr lang="en-US" sz="3000" spc="60">
                <a:solidFill>
                  <a:srgbClr val="5C2421"/>
                </a:solidFill>
                <a:latin typeface="Roboto Condensed Bold"/>
              </a:rPr>
              <a:t>Denial-of-Service (DoS) Attacks:</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Overloading systems, networks, or websites to make them unavailable to legitimate users.</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Disruption of services, rendering data inaccessible, and potential financial losses.</a:t>
            </a:r>
          </a:p>
          <a:p>
            <a:pPr algn="just">
              <a:lnSpc>
                <a:spcPts val="3240"/>
              </a:lnSpc>
            </a:pPr>
          </a:p>
          <a:p>
            <a:pPr algn="just">
              <a:lnSpc>
                <a:spcPts val="3240"/>
              </a:lnSpc>
            </a:pPr>
            <a:r>
              <a:rPr lang="en-US" sz="3000" spc="60">
                <a:solidFill>
                  <a:srgbClr val="5C2421"/>
                </a:solidFill>
                <a:latin typeface="Roboto Condensed Bold"/>
              </a:rPr>
              <a:t>Data Tampering:</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Unauthorized alteration of data to manipulate its content for malicious purposes.</a:t>
            </a:r>
          </a:p>
          <a:p>
            <a:pPr algn="just">
              <a:lnSpc>
                <a:spcPts val="3240"/>
              </a:lnSpc>
            </a:pPr>
            <a:r>
              <a:rPr lang="en-US" sz="3000" spc="60" u="sng">
                <a:solidFill>
                  <a:srgbClr val="1B1818"/>
                </a:solidFill>
                <a:latin typeface="Roboto Condensed"/>
              </a:rPr>
              <a:t>Motivations</a:t>
            </a:r>
            <a:r>
              <a:rPr lang="en-US" sz="3000" spc="60">
                <a:solidFill>
                  <a:srgbClr val="1B1818"/>
                </a:solidFill>
                <a:latin typeface="Roboto Condensed"/>
              </a:rPr>
              <a:t>: Fraud, misinformation, or attempting to compromise the integrity of records.</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Compromised data integrity, leading to incorrect decisions or actions based on tampered information.</a:t>
            </a:r>
          </a:p>
          <a:p>
            <a:pPr algn="just">
              <a:lnSpc>
                <a:spcPts val="3240"/>
              </a:lnSpc>
            </a:pPr>
          </a:p>
          <a:p>
            <a:pPr algn="just">
              <a:lnSpc>
                <a:spcPts val="3240"/>
              </a:lnSpc>
            </a:pPr>
            <a:r>
              <a:rPr lang="en-US" sz="3000" spc="60">
                <a:solidFill>
                  <a:srgbClr val="5C2421"/>
                </a:solidFill>
                <a:latin typeface="Roboto Condensed Bold"/>
              </a:rPr>
              <a:t>Data Exfiltration:</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Unauthorized copying or transfer of data from a system or network to an external location.</a:t>
            </a:r>
          </a:p>
          <a:p>
            <a:pPr algn="just">
              <a:lnSpc>
                <a:spcPts val="3240"/>
              </a:lnSpc>
            </a:pPr>
            <a:r>
              <a:rPr lang="en-US" sz="3000" spc="60" u="sng">
                <a:solidFill>
                  <a:srgbClr val="1B1818"/>
                </a:solidFill>
                <a:latin typeface="Roboto Condensed"/>
              </a:rPr>
              <a:t>Motivations:</a:t>
            </a:r>
            <a:r>
              <a:rPr lang="en-US" sz="3000" spc="60">
                <a:solidFill>
                  <a:srgbClr val="1B1818"/>
                </a:solidFill>
                <a:latin typeface="Roboto Condensed"/>
              </a:rPr>
              <a:t> Espionage, intellectual property theft, or preparing for a ransomware attack.</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Loss of sensitive information, potential legal and regulatory consequences.</a:t>
            </a:r>
          </a:p>
          <a:p>
            <a:pPr algn="just">
              <a:lnSpc>
                <a:spcPts val="3240"/>
              </a:lnSpc>
            </a:pP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Destruction of Data</a:t>
            </a:r>
          </a:p>
        </p:txBody>
      </p:sp>
      <p:sp>
        <p:nvSpPr>
          <p:cNvPr name="TextBox 14" id="14"/>
          <p:cNvSpPr txBox="true"/>
          <p:nvPr/>
        </p:nvSpPr>
        <p:spPr>
          <a:xfrm rot="0">
            <a:off x="917575" y="1188504"/>
            <a:ext cx="16341725" cy="86277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Environmental Factors:</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Natural disasters, fires, floods, or other environmental events that can physically damage data storage facilities.</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Permanent loss of data, disruption of services, and potential business continuity challenges.</a:t>
            </a:r>
          </a:p>
          <a:p>
            <a:pPr algn="just">
              <a:lnSpc>
                <a:spcPts val="3240"/>
              </a:lnSpc>
            </a:pPr>
          </a:p>
          <a:p>
            <a:pPr algn="just">
              <a:lnSpc>
                <a:spcPts val="3240"/>
              </a:lnSpc>
            </a:pPr>
            <a:r>
              <a:rPr lang="en-US" sz="3000" spc="60">
                <a:solidFill>
                  <a:srgbClr val="5C2421"/>
                </a:solidFill>
                <a:latin typeface="Roboto Condensed Bold"/>
              </a:rPr>
              <a:t>Software Bugs and Glitches:</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Programming errors or glitches that result in unintended consequences, including data corruption or loss.</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Unpredictable system behavior, potential data integrity issues, and operational disruptions.</a:t>
            </a:r>
          </a:p>
          <a:p>
            <a:pPr algn="just">
              <a:lnSpc>
                <a:spcPts val="3240"/>
              </a:lnSpc>
            </a:pPr>
          </a:p>
          <a:p>
            <a:pPr algn="just">
              <a:lnSpc>
                <a:spcPts val="3240"/>
              </a:lnSpc>
            </a:pPr>
            <a:r>
              <a:rPr lang="en-US" sz="3000" spc="60">
                <a:solidFill>
                  <a:srgbClr val="5C2421"/>
                </a:solidFill>
                <a:latin typeface="Roboto Condensed Bold"/>
              </a:rPr>
              <a:t>Cyber Espionage:</a:t>
            </a:r>
          </a:p>
          <a:p>
            <a:pPr algn="just">
              <a:lnSpc>
                <a:spcPts val="3240"/>
              </a:lnSpc>
            </a:pPr>
            <a:r>
              <a:rPr lang="en-US" sz="3000" spc="60" u="sng">
                <a:solidFill>
                  <a:srgbClr val="1B1818"/>
                </a:solidFill>
                <a:latin typeface="Roboto Condensed"/>
              </a:rPr>
              <a:t>Description:</a:t>
            </a:r>
            <a:r>
              <a:rPr lang="en-US" sz="3000" spc="60">
                <a:solidFill>
                  <a:srgbClr val="1B1818"/>
                </a:solidFill>
                <a:latin typeface="Roboto Condensed"/>
              </a:rPr>
              <a:t> Covert activities by state-sponsored or malicious actors to infiltrate systems and steal sensitive data.</a:t>
            </a:r>
          </a:p>
          <a:p>
            <a:pPr algn="just">
              <a:lnSpc>
                <a:spcPts val="3240"/>
              </a:lnSpc>
            </a:pPr>
            <a:r>
              <a:rPr lang="en-US" sz="3000" spc="60" u="sng">
                <a:solidFill>
                  <a:srgbClr val="1B1818"/>
                </a:solidFill>
                <a:latin typeface="Roboto Condensed"/>
              </a:rPr>
              <a:t>Motivations:</a:t>
            </a:r>
            <a:r>
              <a:rPr lang="en-US" sz="3000" spc="60">
                <a:solidFill>
                  <a:srgbClr val="1B1818"/>
                </a:solidFill>
                <a:latin typeface="Roboto Condensed"/>
              </a:rPr>
              <a:t> Gathering intelligence, stealing trade secrets, or compromising national security.</a:t>
            </a:r>
          </a:p>
          <a:p>
            <a:pPr algn="just">
              <a:lnSpc>
                <a:spcPts val="3240"/>
              </a:lnSpc>
            </a:pPr>
            <a:r>
              <a:rPr lang="en-US" sz="3000" spc="60" u="sng">
                <a:solidFill>
                  <a:srgbClr val="1B1818"/>
                </a:solidFill>
                <a:latin typeface="Roboto Condensed"/>
              </a:rPr>
              <a:t>Impact:</a:t>
            </a:r>
            <a:r>
              <a:rPr lang="en-US" sz="3000" spc="60">
                <a:solidFill>
                  <a:srgbClr val="1B1818"/>
                </a:solidFill>
                <a:latin typeface="Roboto Condensed"/>
              </a:rPr>
              <a:t> Loss of sensitive information, potential economic and geopolitical consequences.</a:t>
            </a:r>
          </a:p>
          <a:p>
            <a:pPr algn="just">
              <a:lnSpc>
                <a:spcPts val="3240"/>
              </a:lnSpc>
            </a:pPr>
          </a:p>
          <a:p>
            <a:pPr algn="just">
              <a:lnSpc>
                <a:spcPts val="3240"/>
              </a:lnSpc>
            </a:pPr>
          </a:p>
          <a:p>
            <a:pPr algn="just">
              <a:lnSpc>
                <a:spcPts val="3240"/>
              </a:lnSpc>
            </a:pPr>
            <a:r>
              <a:rPr lang="en-US" sz="3000" spc="60">
                <a:solidFill>
                  <a:srgbClr val="5C2421"/>
                </a:solidFill>
                <a:latin typeface="Roboto Condensed Bold"/>
              </a:rPr>
              <a:t>Mitigating the risks</a:t>
            </a:r>
            <a:r>
              <a:rPr lang="en-US" sz="3000" spc="60">
                <a:solidFill>
                  <a:srgbClr val="1B1818"/>
                </a:solidFill>
                <a:latin typeface="Roboto Condensed"/>
              </a:rPr>
              <a:t> associated with data contamination and destruction </a:t>
            </a:r>
            <a:r>
              <a:rPr lang="en-US" sz="3000" spc="60">
                <a:solidFill>
                  <a:srgbClr val="5C2421"/>
                </a:solidFill>
                <a:latin typeface="Roboto Condensed Bold"/>
              </a:rPr>
              <a:t>involves implementing robust cybersecurity measures, regular data backups, access controls, and disaster recovery plans.</a:t>
            </a:r>
            <a:r>
              <a:rPr lang="en-US" sz="3000" spc="60">
                <a:solidFill>
                  <a:srgbClr val="1B1818"/>
                </a:solidFill>
                <a:latin typeface="Roboto Condensed"/>
              </a:rPr>
              <a:t> Additionally, user education and awareness programs can help prevent accidental data loss.</a:t>
            </a:r>
          </a:p>
          <a:p>
            <a:pPr algn="just">
              <a:lnSpc>
                <a:spcPts val="3240"/>
              </a:lnSpc>
            </a:pP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CIA TRIAD &amp; IAAA</a:t>
            </a:r>
          </a:p>
        </p:txBody>
      </p:sp>
      <p:sp>
        <p:nvSpPr>
          <p:cNvPr name="TextBox 10" id="10"/>
          <p:cNvSpPr txBox="true"/>
          <p:nvPr/>
        </p:nvSpPr>
        <p:spPr>
          <a:xfrm rot="0">
            <a:off x="1668780" y="5965666"/>
            <a:ext cx="15590520" cy="502539"/>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- 7</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What are CIA Triad &amp; IAAA?</a:t>
            </a:r>
          </a:p>
        </p:txBody>
      </p:sp>
      <p:sp>
        <p:nvSpPr>
          <p:cNvPr name="TextBox 14" id="14"/>
          <p:cNvSpPr txBox="true"/>
          <p:nvPr/>
        </p:nvSpPr>
        <p:spPr>
          <a:xfrm rot="0">
            <a:off x="854075" y="1430655"/>
            <a:ext cx="8642350" cy="3712845"/>
          </a:xfrm>
          <a:prstGeom prst="rect">
            <a:avLst/>
          </a:prstGeom>
        </p:spPr>
        <p:txBody>
          <a:bodyPr anchor="t" rtlCol="false" tIns="0" lIns="0" bIns="0" rIns="0">
            <a:spAutoFit/>
          </a:bodyPr>
          <a:lstStyle/>
          <a:p>
            <a:pPr algn="just">
              <a:lnSpc>
                <a:spcPts val="3240"/>
              </a:lnSpc>
            </a:pPr>
            <a:r>
              <a:rPr lang="en-US" sz="3000" spc="60">
                <a:solidFill>
                  <a:srgbClr val="1B1818"/>
                </a:solidFill>
                <a:latin typeface="Roboto Condensed"/>
              </a:rPr>
              <a:t>The </a:t>
            </a:r>
            <a:r>
              <a:rPr lang="en-US" sz="3000" spc="60">
                <a:solidFill>
                  <a:srgbClr val="5C2421"/>
                </a:solidFill>
                <a:latin typeface="Roboto Condensed Bold"/>
              </a:rPr>
              <a:t>CIA Triad and IAAA principles </a:t>
            </a:r>
            <a:r>
              <a:rPr lang="en-US" sz="3000" spc="60">
                <a:solidFill>
                  <a:srgbClr val="1B1818"/>
                </a:solidFill>
                <a:latin typeface="Roboto Condensed"/>
              </a:rPr>
              <a:t>are </a:t>
            </a:r>
            <a:r>
              <a:rPr lang="en-US" sz="3000" spc="60">
                <a:solidFill>
                  <a:srgbClr val="5C2421"/>
                </a:solidFill>
                <a:latin typeface="Roboto Condensed Bold"/>
              </a:rPr>
              <a:t>necessary for building a robust and effective information security</a:t>
            </a:r>
            <a:r>
              <a:rPr lang="en-US" sz="3000" spc="60">
                <a:solidFill>
                  <a:srgbClr val="1B1818"/>
                </a:solidFill>
                <a:latin typeface="Roboto Condensed"/>
              </a:rPr>
              <a:t> framework. </a:t>
            </a:r>
            <a:r>
              <a:rPr lang="en-US" sz="3000" spc="60">
                <a:solidFill>
                  <a:srgbClr val="5C2421"/>
                </a:solidFill>
                <a:latin typeface="Roboto Condensed Bold"/>
              </a:rPr>
              <a:t>They provide a foundation</a:t>
            </a:r>
            <a:r>
              <a:rPr lang="en-US" sz="3000" spc="60">
                <a:solidFill>
                  <a:srgbClr val="1B1818"/>
                </a:solidFill>
                <a:latin typeface="Roboto Condensed"/>
              </a:rPr>
              <a:t> for protecting sensitive information, managing risks, complying with legal requirements, and </a:t>
            </a:r>
            <a:r>
              <a:rPr lang="en-US" sz="3000" spc="60">
                <a:solidFill>
                  <a:srgbClr val="5C2421"/>
                </a:solidFill>
                <a:latin typeface="Roboto Condensed Bold"/>
              </a:rPr>
              <a:t>establishing a secure and trustworthy computing environment.</a:t>
            </a:r>
            <a:r>
              <a:rPr lang="en-US" sz="3000" spc="60">
                <a:solidFill>
                  <a:srgbClr val="1B1818"/>
                </a:solidFill>
                <a:latin typeface="Roboto Condensed"/>
              </a:rPr>
              <a:t> Organizations that implement these principles are </a:t>
            </a:r>
            <a:r>
              <a:rPr lang="en-US" sz="3000" spc="60">
                <a:solidFill>
                  <a:srgbClr val="5C2421"/>
                </a:solidFill>
                <a:latin typeface="Roboto Condensed Bold"/>
              </a:rPr>
              <a:t>better equipped to safeguard their assets</a:t>
            </a:r>
            <a:r>
              <a:rPr lang="en-US" sz="3000" spc="60">
                <a:solidFill>
                  <a:srgbClr val="1B1818"/>
                </a:solidFill>
                <a:latin typeface="Roboto Condensed"/>
              </a:rPr>
              <a:t> against a wide range of cyber threats.</a:t>
            </a:r>
          </a:p>
        </p:txBody>
      </p:sp>
      <p:sp>
        <p:nvSpPr>
          <p:cNvPr name="Freeform 15" id="15"/>
          <p:cNvSpPr/>
          <p:nvPr/>
        </p:nvSpPr>
        <p:spPr>
          <a:xfrm flipH="false" flipV="false" rot="0">
            <a:off x="10949399" y="2782805"/>
            <a:ext cx="4763474" cy="4126359"/>
          </a:xfrm>
          <a:custGeom>
            <a:avLst/>
            <a:gdLst/>
            <a:ahLst/>
            <a:cxnLst/>
            <a:rect r="r" b="b" t="t" l="l"/>
            <a:pathLst>
              <a:path h="4126359" w="4763474">
                <a:moveTo>
                  <a:pt x="0" y="0"/>
                </a:moveTo>
                <a:lnTo>
                  <a:pt x="4763473" y="0"/>
                </a:lnTo>
                <a:lnTo>
                  <a:pt x="4763473" y="4126359"/>
                </a:lnTo>
                <a:lnTo>
                  <a:pt x="0" y="41263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375041" y="4885381"/>
            <a:ext cx="5912190" cy="1294075"/>
          </a:xfrm>
          <a:prstGeom prst="rect">
            <a:avLst/>
          </a:prstGeom>
        </p:spPr>
        <p:txBody>
          <a:bodyPr anchor="t" rtlCol="false" tIns="0" lIns="0" bIns="0" rIns="0">
            <a:spAutoFit/>
          </a:bodyPr>
          <a:lstStyle/>
          <a:p>
            <a:pPr algn="ctr" marL="0" indent="0" lvl="0">
              <a:lnSpc>
                <a:spcPts val="7290"/>
              </a:lnSpc>
              <a:spcBef>
                <a:spcPct val="0"/>
              </a:spcBef>
            </a:pPr>
            <a:r>
              <a:rPr lang="en-US" sz="7290" spc="306">
                <a:solidFill>
                  <a:srgbClr val="B76E22"/>
                </a:solidFill>
                <a:latin typeface="Alfa Slab One Bold"/>
              </a:rPr>
              <a:t>CIA TRIAD</a:t>
            </a:r>
          </a:p>
        </p:txBody>
      </p:sp>
      <p:sp>
        <p:nvSpPr>
          <p:cNvPr name="TextBox 17" id="17"/>
          <p:cNvSpPr txBox="true"/>
          <p:nvPr/>
        </p:nvSpPr>
        <p:spPr>
          <a:xfrm rot="0">
            <a:off x="11513406" y="2211879"/>
            <a:ext cx="3817427" cy="570927"/>
          </a:xfrm>
          <a:prstGeom prst="rect">
            <a:avLst/>
          </a:prstGeom>
        </p:spPr>
        <p:txBody>
          <a:bodyPr anchor="t" rtlCol="false" tIns="0" lIns="0" bIns="0" rIns="0">
            <a:spAutoFit/>
          </a:bodyPr>
          <a:lstStyle/>
          <a:p>
            <a:pPr algn="ctr">
              <a:lnSpc>
                <a:spcPts val="4635"/>
              </a:lnSpc>
            </a:pPr>
            <a:r>
              <a:rPr lang="en-US" sz="3311">
                <a:solidFill>
                  <a:srgbClr val="5C2421"/>
                </a:solidFill>
                <a:latin typeface="Canva Sans Bold"/>
              </a:rPr>
              <a:t>CONFIDENTIALITY</a:t>
            </a:r>
          </a:p>
        </p:txBody>
      </p:sp>
      <p:sp>
        <p:nvSpPr>
          <p:cNvPr name="TextBox 18" id="18"/>
          <p:cNvSpPr txBox="true"/>
          <p:nvPr/>
        </p:nvSpPr>
        <p:spPr>
          <a:xfrm rot="1135478">
            <a:off x="9639525" y="6898711"/>
            <a:ext cx="2223602" cy="570927"/>
          </a:xfrm>
          <a:prstGeom prst="rect">
            <a:avLst/>
          </a:prstGeom>
        </p:spPr>
        <p:txBody>
          <a:bodyPr anchor="t" rtlCol="false" tIns="0" lIns="0" bIns="0" rIns="0">
            <a:spAutoFit/>
          </a:bodyPr>
          <a:lstStyle/>
          <a:p>
            <a:pPr algn="ctr">
              <a:lnSpc>
                <a:spcPts val="4635"/>
              </a:lnSpc>
            </a:pPr>
            <a:r>
              <a:rPr lang="en-US" sz="3311">
                <a:solidFill>
                  <a:srgbClr val="5C2421"/>
                </a:solidFill>
                <a:latin typeface="Canva Sans Bold"/>
              </a:rPr>
              <a:t>INTEGRITY</a:t>
            </a:r>
          </a:p>
        </p:txBody>
      </p:sp>
      <p:sp>
        <p:nvSpPr>
          <p:cNvPr name="TextBox 19" id="19"/>
          <p:cNvSpPr txBox="true"/>
          <p:nvPr/>
        </p:nvSpPr>
        <p:spPr>
          <a:xfrm rot="-1023885">
            <a:off x="14666603" y="6898536"/>
            <a:ext cx="2873945" cy="570927"/>
          </a:xfrm>
          <a:prstGeom prst="rect">
            <a:avLst/>
          </a:prstGeom>
        </p:spPr>
        <p:txBody>
          <a:bodyPr anchor="t" rtlCol="false" tIns="0" lIns="0" bIns="0" rIns="0">
            <a:spAutoFit/>
          </a:bodyPr>
          <a:lstStyle/>
          <a:p>
            <a:pPr algn="ctr">
              <a:lnSpc>
                <a:spcPts val="4635"/>
              </a:lnSpc>
            </a:pPr>
            <a:r>
              <a:rPr lang="en-US" sz="3311">
                <a:solidFill>
                  <a:srgbClr val="5C2421"/>
                </a:solidFill>
                <a:latin typeface="Canva Sans Bold"/>
              </a:rPr>
              <a:t>AVAILABILITY</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Why are these principles necessary(CIA TRIAD)?</a:t>
            </a:r>
          </a:p>
        </p:txBody>
      </p:sp>
      <p:sp>
        <p:nvSpPr>
          <p:cNvPr name="TextBox 14" id="14"/>
          <p:cNvSpPr txBox="true"/>
          <p:nvPr/>
        </p:nvSpPr>
        <p:spPr>
          <a:xfrm rot="0">
            <a:off x="790575" y="1238251"/>
            <a:ext cx="15055850" cy="576072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Comprehensive Security Coverage:</a:t>
            </a:r>
          </a:p>
          <a:p>
            <a:pPr algn="just">
              <a:lnSpc>
                <a:spcPts val="3240"/>
              </a:lnSpc>
            </a:pPr>
          </a:p>
          <a:p>
            <a:pPr algn="just">
              <a:lnSpc>
                <a:spcPts val="3240"/>
              </a:lnSpc>
            </a:pPr>
            <a:r>
              <a:rPr lang="en-US" sz="3000" spc="60" u="sng">
                <a:solidFill>
                  <a:srgbClr val="1B1818"/>
                </a:solidFill>
                <a:latin typeface="Roboto Condensed"/>
              </a:rPr>
              <a:t>Confidentiality:</a:t>
            </a:r>
            <a:r>
              <a:rPr lang="en-US" sz="3000" spc="60">
                <a:solidFill>
                  <a:srgbClr val="1B1818"/>
                </a:solidFill>
                <a:latin typeface="Roboto Condensed"/>
              </a:rPr>
              <a:t> Protecting sensitive information from unauthorized access ensures privacy and prevents unauthorized disclosure.</a:t>
            </a:r>
          </a:p>
          <a:p>
            <a:pPr algn="just">
              <a:lnSpc>
                <a:spcPts val="3240"/>
              </a:lnSpc>
            </a:pPr>
            <a:r>
              <a:rPr lang="en-US" sz="3000" spc="60" u="sng">
                <a:solidFill>
                  <a:srgbClr val="1B1818"/>
                </a:solidFill>
                <a:latin typeface="Roboto Condensed"/>
              </a:rPr>
              <a:t>Integrity:</a:t>
            </a:r>
            <a:r>
              <a:rPr lang="en-US" sz="3000" spc="60">
                <a:solidFill>
                  <a:srgbClr val="1B1818"/>
                </a:solidFill>
                <a:latin typeface="Roboto Condensed"/>
              </a:rPr>
              <a:t> Ensuring data integrity prevents unauthorized or accidental alterations, maintaining the accuracy and reliability of information.</a:t>
            </a:r>
          </a:p>
          <a:p>
            <a:pPr algn="just">
              <a:lnSpc>
                <a:spcPts val="3240"/>
              </a:lnSpc>
            </a:pPr>
            <a:r>
              <a:rPr lang="en-US" sz="3000" spc="60" u="sng">
                <a:solidFill>
                  <a:srgbClr val="1B1818"/>
                </a:solidFill>
                <a:latin typeface="Roboto Condensed"/>
              </a:rPr>
              <a:t>Availability:</a:t>
            </a:r>
            <a:r>
              <a:rPr lang="en-US" sz="3000" spc="60">
                <a:solidFill>
                  <a:srgbClr val="1B1818"/>
                </a:solidFill>
                <a:latin typeface="Roboto Condensed"/>
              </a:rPr>
              <a:t> Guaranteeing availability ensures that authorized users can access information and resources when needed.</a:t>
            </a:r>
          </a:p>
          <a:p>
            <a:pPr algn="just">
              <a:lnSpc>
                <a:spcPts val="3240"/>
              </a:lnSpc>
            </a:pPr>
          </a:p>
          <a:p>
            <a:pPr algn="just">
              <a:lnSpc>
                <a:spcPts val="3240"/>
              </a:lnSpc>
            </a:pPr>
            <a:r>
              <a:rPr lang="en-US" sz="3000" spc="60">
                <a:solidFill>
                  <a:srgbClr val="5C2421"/>
                </a:solidFill>
                <a:latin typeface="Roboto Condensed Bold"/>
              </a:rPr>
              <a:t>Balanced Security Approach:</a:t>
            </a:r>
          </a:p>
          <a:p>
            <a:pPr algn="just">
              <a:lnSpc>
                <a:spcPts val="3240"/>
              </a:lnSpc>
            </a:pPr>
          </a:p>
          <a:p>
            <a:pPr algn="just">
              <a:lnSpc>
                <a:spcPts val="3240"/>
              </a:lnSpc>
            </a:pPr>
            <a:r>
              <a:rPr lang="en-US" sz="3000" spc="60">
                <a:solidFill>
                  <a:srgbClr val="1B1818"/>
                </a:solidFill>
                <a:latin typeface="Roboto Condensed"/>
              </a:rPr>
              <a:t>The CIA Triad provides a balanced approach to security. By addressing confidentiality, integrity, and availability, organizations can develop comprehensive security strategies that cover a broad spectrum of threats.</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Why are these principles necessary(CIA TRIAD)?</a:t>
            </a:r>
          </a:p>
        </p:txBody>
      </p:sp>
      <p:sp>
        <p:nvSpPr>
          <p:cNvPr name="TextBox 14" id="14"/>
          <p:cNvSpPr txBox="true"/>
          <p:nvPr/>
        </p:nvSpPr>
        <p:spPr>
          <a:xfrm rot="0">
            <a:off x="790575" y="1238251"/>
            <a:ext cx="15055850" cy="453199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Risk Management:</a:t>
            </a:r>
          </a:p>
          <a:p>
            <a:pPr algn="just">
              <a:lnSpc>
                <a:spcPts val="3240"/>
              </a:lnSpc>
            </a:pPr>
          </a:p>
          <a:p>
            <a:pPr algn="just">
              <a:lnSpc>
                <a:spcPts val="3240"/>
              </a:lnSpc>
            </a:pPr>
            <a:r>
              <a:rPr lang="en-US" sz="3000" spc="60">
                <a:solidFill>
                  <a:srgbClr val="1B1818"/>
                </a:solidFill>
                <a:latin typeface="Roboto Condensed"/>
              </a:rPr>
              <a:t>Understanding the CIA Triad helps organizations assess and manage risks effectively. It allows them to prioritize security measures based on the criticality of data and the potential impact of security incidents.</a:t>
            </a:r>
          </a:p>
          <a:p>
            <a:pPr algn="just">
              <a:lnSpc>
                <a:spcPts val="3240"/>
              </a:lnSpc>
            </a:pPr>
          </a:p>
          <a:p>
            <a:pPr algn="just">
              <a:lnSpc>
                <a:spcPts val="3240"/>
              </a:lnSpc>
            </a:pPr>
            <a:r>
              <a:rPr lang="en-US" sz="3000" spc="60">
                <a:solidFill>
                  <a:srgbClr val="5C2421"/>
                </a:solidFill>
                <a:latin typeface="Roboto Condensed Bold"/>
              </a:rPr>
              <a:t>Framework for Security Discussions:</a:t>
            </a:r>
          </a:p>
          <a:p>
            <a:pPr algn="just">
              <a:lnSpc>
                <a:spcPts val="3240"/>
              </a:lnSpc>
            </a:pPr>
          </a:p>
          <a:p>
            <a:pPr algn="just">
              <a:lnSpc>
                <a:spcPts val="3240"/>
              </a:lnSpc>
            </a:pPr>
            <a:r>
              <a:rPr lang="en-US" sz="3000" spc="60">
                <a:solidFill>
                  <a:srgbClr val="1B1818"/>
                </a:solidFill>
                <a:latin typeface="Roboto Condensed"/>
              </a:rPr>
              <a:t>The CIA Triad serves as a common language for security discussions. It facilitates communication among cybersecurity professionals, stakeholders, and decision-makers when planning, implementing, and evaluating security controls.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Why are these principles necessary(IAAA)?</a:t>
            </a:r>
          </a:p>
        </p:txBody>
      </p:sp>
      <p:sp>
        <p:nvSpPr>
          <p:cNvPr name="TextBox 14" id="14"/>
          <p:cNvSpPr txBox="true"/>
          <p:nvPr/>
        </p:nvSpPr>
        <p:spPr>
          <a:xfrm rot="0">
            <a:off x="790575" y="1238251"/>
            <a:ext cx="15055850" cy="617029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Access Control and Authorization:</a:t>
            </a:r>
          </a:p>
          <a:p>
            <a:pPr algn="just">
              <a:lnSpc>
                <a:spcPts val="3240"/>
              </a:lnSpc>
            </a:pPr>
          </a:p>
          <a:p>
            <a:pPr algn="just">
              <a:lnSpc>
                <a:spcPts val="3240"/>
              </a:lnSpc>
            </a:pPr>
            <a:r>
              <a:rPr lang="en-US" sz="3000" spc="60" u="sng">
                <a:solidFill>
                  <a:srgbClr val="1B1818"/>
                </a:solidFill>
                <a:latin typeface="Roboto Condensed"/>
              </a:rPr>
              <a:t>Identification:</a:t>
            </a:r>
            <a:r>
              <a:rPr lang="en-US" sz="3000" spc="60">
                <a:solidFill>
                  <a:srgbClr val="1B1818"/>
                </a:solidFill>
                <a:latin typeface="Roboto Condensed"/>
              </a:rPr>
              <a:t> Establishing the identity of users or entities seeking access is the first step in controlling access to information and resources.</a:t>
            </a:r>
          </a:p>
          <a:p>
            <a:pPr algn="just">
              <a:lnSpc>
                <a:spcPts val="3240"/>
              </a:lnSpc>
            </a:pPr>
            <a:r>
              <a:rPr lang="en-US" sz="3000" spc="60" u="sng">
                <a:solidFill>
                  <a:srgbClr val="1B1818"/>
                </a:solidFill>
                <a:latin typeface="Roboto Condensed"/>
              </a:rPr>
              <a:t>Authentication:</a:t>
            </a:r>
            <a:r>
              <a:rPr lang="en-US" sz="3000" spc="60">
                <a:solidFill>
                  <a:srgbClr val="1B1818"/>
                </a:solidFill>
                <a:latin typeface="Roboto Condensed"/>
              </a:rPr>
              <a:t> Verifying the identity of users ensures that only authorized individuals gain access to specific systems or data.</a:t>
            </a:r>
          </a:p>
          <a:p>
            <a:pPr algn="just">
              <a:lnSpc>
                <a:spcPts val="3240"/>
              </a:lnSpc>
            </a:pPr>
            <a:r>
              <a:rPr lang="en-US" sz="3000" spc="60" u="sng">
                <a:solidFill>
                  <a:srgbClr val="1B1818"/>
                </a:solidFill>
                <a:latin typeface="Roboto Condensed"/>
              </a:rPr>
              <a:t>Authorization:</a:t>
            </a:r>
            <a:r>
              <a:rPr lang="en-US" sz="3000" spc="60">
                <a:solidFill>
                  <a:srgbClr val="1B1818"/>
                </a:solidFill>
                <a:latin typeface="Roboto Condensed"/>
              </a:rPr>
              <a:t> Defining and enforcing access policies based on authenticated identities ensures that users have the appropriate level of access.</a:t>
            </a:r>
          </a:p>
          <a:p>
            <a:pPr algn="just">
              <a:lnSpc>
                <a:spcPts val="3240"/>
              </a:lnSpc>
            </a:pPr>
          </a:p>
          <a:p>
            <a:pPr algn="just">
              <a:lnSpc>
                <a:spcPts val="3240"/>
              </a:lnSpc>
            </a:pPr>
            <a:r>
              <a:rPr lang="en-US" sz="3000" spc="60">
                <a:solidFill>
                  <a:srgbClr val="5C2421"/>
                </a:solidFill>
                <a:latin typeface="Roboto Condensed Bold"/>
              </a:rPr>
              <a:t>Auditability and Accountability:</a:t>
            </a:r>
          </a:p>
          <a:p>
            <a:pPr algn="just">
              <a:lnSpc>
                <a:spcPts val="3240"/>
              </a:lnSpc>
            </a:pPr>
          </a:p>
          <a:p>
            <a:pPr algn="just">
              <a:lnSpc>
                <a:spcPts val="3240"/>
              </a:lnSpc>
            </a:pPr>
            <a:r>
              <a:rPr lang="en-US" sz="3000" spc="60" u="sng">
                <a:solidFill>
                  <a:srgbClr val="1B1818"/>
                </a:solidFill>
                <a:latin typeface="Roboto Condensed"/>
              </a:rPr>
              <a:t>Auditability:</a:t>
            </a:r>
            <a:r>
              <a:rPr lang="en-US" sz="3000" spc="60">
                <a:solidFill>
                  <a:srgbClr val="1B1818"/>
                </a:solidFill>
                <a:latin typeface="Roboto Condensed"/>
              </a:rPr>
              <a:t> Monitoring and logging activities provide a record for auditing, helping organizations detect and respond to security incidents.</a:t>
            </a:r>
          </a:p>
          <a:p>
            <a:pPr algn="just">
              <a:lnSpc>
                <a:spcPts val="3240"/>
              </a:lnSpc>
            </a:pPr>
            <a:r>
              <a:rPr lang="en-US" sz="3000" spc="60" u="sng">
                <a:solidFill>
                  <a:srgbClr val="1B1818"/>
                </a:solidFill>
                <a:latin typeface="Roboto Condensed"/>
              </a:rPr>
              <a:t>Accountability:</a:t>
            </a:r>
            <a:r>
              <a:rPr lang="en-US" sz="3000" spc="60">
                <a:solidFill>
                  <a:srgbClr val="1B1818"/>
                </a:solidFill>
                <a:latin typeface="Roboto Condensed"/>
              </a:rPr>
              <a:t> Knowing who accessed what, when, and why ensures accountability. It discourages malicious activities and helps attribute actions to specific individuals or entities.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Example</a:t>
            </a:r>
          </a:p>
        </p:txBody>
      </p:sp>
      <p:sp>
        <p:nvSpPr>
          <p:cNvPr name="TextBox 14" id="14"/>
          <p:cNvSpPr txBox="true"/>
          <p:nvPr/>
        </p:nvSpPr>
        <p:spPr>
          <a:xfrm rot="0">
            <a:off x="368646" y="1144980"/>
            <a:ext cx="12638694" cy="8707420"/>
          </a:xfrm>
          <a:prstGeom prst="rect">
            <a:avLst/>
          </a:prstGeom>
        </p:spPr>
        <p:txBody>
          <a:bodyPr anchor="t" rtlCol="false" tIns="0" lIns="0" bIns="0" rIns="0">
            <a:spAutoFit/>
          </a:bodyPr>
          <a:lstStyle/>
          <a:p>
            <a:pPr algn="just">
              <a:lnSpc>
                <a:spcPts val="3852"/>
              </a:lnSpc>
            </a:pPr>
            <a:r>
              <a:rPr lang="en-US" sz="3566" spc="71">
                <a:solidFill>
                  <a:srgbClr val="1B1818"/>
                </a:solidFill>
                <a:latin typeface="Roboto Condensed"/>
              </a:rPr>
              <a:t>Imagine you have an online account with a social media platform, and you want to ensure the security of your account information.</a:t>
            </a:r>
          </a:p>
          <a:p>
            <a:pPr algn="just">
              <a:lnSpc>
                <a:spcPts val="3120"/>
              </a:lnSpc>
            </a:pPr>
          </a:p>
          <a:p>
            <a:pPr algn="just">
              <a:lnSpc>
                <a:spcPts val="3744"/>
              </a:lnSpc>
            </a:pPr>
            <a:r>
              <a:rPr lang="en-US" sz="3466" spc="69" u="sng">
                <a:solidFill>
                  <a:srgbClr val="5C2421"/>
                </a:solidFill>
                <a:latin typeface="Roboto Condensed Bold"/>
              </a:rPr>
              <a:t>Strong Password:</a:t>
            </a:r>
          </a:p>
          <a:p>
            <a:pPr algn="just">
              <a:lnSpc>
                <a:spcPts val="3120"/>
              </a:lnSpc>
            </a:pPr>
          </a:p>
          <a:p>
            <a:pPr algn="just">
              <a:lnSpc>
                <a:spcPts val="3120"/>
              </a:lnSpc>
            </a:pPr>
            <a:r>
              <a:rPr lang="en-US" sz="2889" spc="57">
                <a:solidFill>
                  <a:srgbClr val="1B1818"/>
                </a:solidFill>
                <a:latin typeface="Roboto Condensed"/>
              </a:rPr>
              <a:t>Create a strong, unique password for your social media account</a:t>
            </a:r>
          </a:p>
          <a:p>
            <a:pPr algn="just">
              <a:lnSpc>
                <a:spcPts val="3120"/>
              </a:lnSpc>
            </a:pPr>
          </a:p>
          <a:p>
            <a:pPr algn="just">
              <a:lnSpc>
                <a:spcPts val="3744"/>
              </a:lnSpc>
            </a:pPr>
            <a:r>
              <a:rPr lang="en-US" sz="3466" spc="69" u="sng">
                <a:solidFill>
                  <a:srgbClr val="5C2421"/>
                </a:solidFill>
                <a:latin typeface="Roboto Condensed Bold"/>
              </a:rPr>
              <a:t>Two-Factor Authentication (2FA):</a:t>
            </a:r>
          </a:p>
          <a:p>
            <a:pPr algn="just">
              <a:lnSpc>
                <a:spcPts val="3120"/>
              </a:lnSpc>
            </a:pPr>
          </a:p>
          <a:p>
            <a:pPr algn="just">
              <a:lnSpc>
                <a:spcPts val="3120"/>
              </a:lnSpc>
            </a:pPr>
            <a:r>
              <a:rPr lang="en-US" sz="2889" spc="57">
                <a:solidFill>
                  <a:srgbClr val="1B1818"/>
                </a:solidFill>
                <a:latin typeface="Roboto Condensed"/>
              </a:rPr>
              <a:t>Enable two-factor authentication for an extra layer of security. </a:t>
            </a:r>
          </a:p>
          <a:p>
            <a:pPr algn="just">
              <a:lnSpc>
                <a:spcPts val="3120"/>
              </a:lnSpc>
            </a:pPr>
          </a:p>
          <a:p>
            <a:pPr algn="just">
              <a:lnSpc>
                <a:spcPts val="3744"/>
              </a:lnSpc>
            </a:pPr>
            <a:r>
              <a:rPr lang="en-US" sz="3466" spc="69" u="sng">
                <a:solidFill>
                  <a:srgbClr val="5C2421"/>
                </a:solidFill>
                <a:latin typeface="Roboto Condensed Bold"/>
              </a:rPr>
              <a:t>Regular Password Updates:</a:t>
            </a:r>
          </a:p>
          <a:p>
            <a:pPr algn="just">
              <a:lnSpc>
                <a:spcPts val="3120"/>
              </a:lnSpc>
            </a:pPr>
          </a:p>
          <a:p>
            <a:pPr algn="just">
              <a:lnSpc>
                <a:spcPts val="3120"/>
              </a:lnSpc>
            </a:pPr>
            <a:r>
              <a:rPr lang="en-US" sz="2889" spc="57">
                <a:solidFill>
                  <a:srgbClr val="1B1818"/>
                </a:solidFill>
                <a:latin typeface="Roboto Condensed"/>
              </a:rPr>
              <a:t>Periodically update your password to reduce the risk of unauthorized access.</a:t>
            </a:r>
          </a:p>
          <a:p>
            <a:pPr algn="just">
              <a:lnSpc>
                <a:spcPts val="3120"/>
              </a:lnSpc>
            </a:pPr>
          </a:p>
          <a:p>
            <a:pPr algn="just">
              <a:lnSpc>
                <a:spcPts val="3744"/>
              </a:lnSpc>
            </a:pPr>
            <a:r>
              <a:rPr lang="en-US" sz="3466" spc="69" u="sng">
                <a:solidFill>
                  <a:srgbClr val="5C2421"/>
                </a:solidFill>
                <a:latin typeface="Roboto Condensed Bold"/>
              </a:rPr>
              <a:t>Secure Connection (HTTPS):</a:t>
            </a:r>
          </a:p>
          <a:p>
            <a:pPr algn="just">
              <a:lnSpc>
                <a:spcPts val="3120"/>
              </a:lnSpc>
            </a:pPr>
          </a:p>
          <a:p>
            <a:pPr algn="just">
              <a:lnSpc>
                <a:spcPts val="3120"/>
              </a:lnSpc>
            </a:pPr>
            <a:r>
              <a:rPr lang="en-US" sz="2889" spc="57">
                <a:solidFill>
                  <a:srgbClr val="1B1818"/>
                </a:solidFill>
                <a:latin typeface="Roboto Condensed"/>
              </a:rPr>
              <a:t>Ensure you are using a secure connection when accessing your account. Look for "https://" in the URL, indicating that the connection is encrypted, making it harder for attackers to intercept your data.</a:t>
            </a:r>
          </a:p>
          <a:p>
            <a:pPr algn="just">
              <a:lnSpc>
                <a:spcPts val="3120"/>
              </a:lnSpc>
            </a:pPr>
          </a:p>
        </p:txBody>
      </p:sp>
      <p:sp>
        <p:nvSpPr>
          <p:cNvPr name="Freeform 15" id="15"/>
          <p:cNvSpPr/>
          <p:nvPr/>
        </p:nvSpPr>
        <p:spPr>
          <a:xfrm flipH="false" flipV="false" rot="0">
            <a:off x="13679996" y="1374678"/>
            <a:ext cx="2986593" cy="4648393"/>
          </a:xfrm>
          <a:custGeom>
            <a:avLst/>
            <a:gdLst/>
            <a:ahLst/>
            <a:cxnLst/>
            <a:rect r="r" b="b" t="t" l="l"/>
            <a:pathLst>
              <a:path h="4648393" w="2986593">
                <a:moveTo>
                  <a:pt x="0" y="0"/>
                </a:moveTo>
                <a:lnTo>
                  <a:pt x="2986592" y="0"/>
                </a:lnTo>
                <a:lnTo>
                  <a:pt x="2986592" y="4648394"/>
                </a:lnTo>
                <a:lnTo>
                  <a:pt x="0" y="46483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Why are these principles necessary(IAAA)?</a:t>
            </a:r>
          </a:p>
        </p:txBody>
      </p:sp>
      <p:sp>
        <p:nvSpPr>
          <p:cNvPr name="TextBox 14" id="14"/>
          <p:cNvSpPr txBox="true"/>
          <p:nvPr/>
        </p:nvSpPr>
        <p:spPr>
          <a:xfrm rot="0">
            <a:off x="790575" y="1238251"/>
            <a:ext cx="15055850" cy="69894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Legal and Compliance Requirements:</a:t>
            </a:r>
          </a:p>
          <a:p>
            <a:pPr algn="just">
              <a:lnSpc>
                <a:spcPts val="3240"/>
              </a:lnSpc>
            </a:pPr>
          </a:p>
          <a:p>
            <a:pPr algn="just">
              <a:lnSpc>
                <a:spcPts val="3240"/>
              </a:lnSpc>
            </a:pPr>
            <a:r>
              <a:rPr lang="en-US" sz="3000" spc="60">
                <a:solidFill>
                  <a:srgbClr val="1B1818"/>
                </a:solidFill>
                <a:latin typeface="Roboto Condensed"/>
              </a:rPr>
              <a:t>IAAA principles are essential for meeting legal and regulatory requirements related to information security. Compliance with regulations often mandates the implementation of strong access controls, authentication practices, and auditing capabilities.</a:t>
            </a:r>
          </a:p>
          <a:p>
            <a:pPr algn="just">
              <a:lnSpc>
                <a:spcPts val="3240"/>
              </a:lnSpc>
            </a:pPr>
          </a:p>
          <a:p>
            <a:pPr algn="just">
              <a:lnSpc>
                <a:spcPts val="3240"/>
              </a:lnSpc>
            </a:pPr>
            <a:r>
              <a:rPr lang="en-US" sz="3000" spc="60">
                <a:solidFill>
                  <a:srgbClr val="5C2421"/>
                </a:solidFill>
                <a:latin typeface="Roboto Condensed Bold"/>
              </a:rPr>
              <a:t>Data Security:</a:t>
            </a:r>
          </a:p>
          <a:p>
            <a:pPr algn="just">
              <a:lnSpc>
                <a:spcPts val="3240"/>
              </a:lnSpc>
            </a:pPr>
          </a:p>
          <a:p>
            <a:pPr algn="just">
              <a:lnSpc>
                <a:spcPts val="3240"/>
              </a:lnSpc>
            </a:pPr>
            <a:r>
              <a:rPr lang="en-US" sz="3000" spc="60">
                <a:solidFill>
                  <a:srgbClr val="1B1818"/>
                </a:solidFill>
                <a:latin typeface="Roboto Condensed"/>
              </a:rPr>
              <a:t>IAAA principles contribute to the overall security of data. They ensure that access is granted based on a need-to-know basis, reducing the risk of unauthorized access, data breaches, and data manipulation.</a:t>
            </a:r>
          </a:p>
          <a:p>
            <a:pPr algn="just">
              <a:lnSpc>
                <a:spcPts val="3240"/>
              </a:lnSpc>
            </a:pPr>
          </a:p>
          <a:p>
            <a:pPr algn="just">
              <a:lnSpc>
                <a:spcPts val="3240"/>
              </a:lnSpc>
            </a:pPr>
            <a:r>
              <a:rPr lang="en-US" sz="3000" spc="60">
                <a:solidFill>
                  <a:srgbClr val="5C2421"/>
                </a:solidFill>
                <a:latin typeface="Roboto Condensed Bold"/>
              </a:rPr>
              <a:t>Risk Mitigation:</a:t>
            </a:r>
          </a:p>
          <a:p>
            <a:pPr algn="just">
              <a:lnSpc>
                <a:spcPts val="3240"/>
              </a:lnSpc>
            </a:pPr>
          </a:p>
          <a:p>
            <a:pPr algn="just">
              <a:lnSpc>
                <a:spcPts val="3240"/>
              </a:lnSpc>
            </a:pPr>
            <a:r>
              <a:rPr lang="en-US" sz="3000" spc="60">
                <a:solidFill>
                  <a:srgbClr val="1B1818"/>
                </a:solidFill>
                <a:latin typeface="Roboto Condensed"/>
              </a:rPr>
              <a:t>Proper identification, authentication, authorization, and accountability measures contribute to risk mitigation by preventing unauthorized access and activities that could lead to data breaches, financial losses, or reputational damage.</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CIA TRIAD</a:t>
            </a:r>
          </a:p>
        </p:txBody>
      </p:sp>
      <p:sp>
        <p:nvSpPr>
          <p:cNvPr name="TextBox 14" id="14"/>
          <p:cNvSpPr txBox="true"/>
          <p:nvPr/>
        </p:nvSpPr>
        <p:spPr>
          <a:xfrm rot="0">
            <a:off x="470535" y="1100139"/>
            <a:ext cx="16468725" cy="7960995"/>
          </a:xfrm>
          <a:prstGeom prst="rect">
            <a:avLst/>
          </a:prstGeom>
        </p:spPr>
        <p:txBody>
          <a:bodyPr anchor="t" rtlCol="false" tIns="0" lIns="0" bIns="0" rIns="0">
            <a:spAutoFit/>
          </a:bodyPr>
          <a:lstStyle/>
          <a:p>
            <a:pPr algn="just">
              <a:lnSpc>
                <a:spcPts val="3240"/>
              </a:lnSpc>
            </a:pPr>
          </a:p>
          <a:p>
            <a:pPr algn="just">
              <a:lnSpc>
                <a:spcPts val="3888"/>
              </a:lnSpc>
            </a:pPr>
            <a:r>
              <a:rPr lang="en-US" sz="3600" spc="72">
                <a:solidFill>
                  <a:srgbClr val="5C2421"/>
                </a:solidFill>
                <a:latin typeface="Roboto Condensed Bold"/>
              </a:rPr>
              <a:t>Confidentiality:</a:t>
            </a:r>
          </a:p>
          <a:p>
            <a:pPr algn="just" marL="647700" indent="-323850" lvl="1">
              <a:lnSpc>
                <a:spcPts val="3240"/>
              </a:lnSpc>
              <a:buFont typeface="Arial"/>
              <a:buChar char="•"/>
            </a:pPr>
            <a:r>
              <a:rPr lang="en-US" sz="3000" spc="60" u="sng">
                <a:solidFill>
                  <a:srgbClr val="1B1818"/>
                </a:solidFill>
                <a:latin typeface="Roboto Condensed"/>
              </a:rPr>
              <a:t>Definition:</a:t>
            </a:r>
            <a:r>
              <a:rPr lang="en-US" sz="3000" spc="60">
                <a:solidFill>
                  <a:srgbClr val="1B1818"/>
                </a:solidFill>
                <a:latin typeface="Roboto Condensed"/>
              </a:rPr>
              <a:t> Ensuring that information is only accessible to authorized individuals or systems.</a:t>
            </a:r>
          </a:p>
          <a:p>
            <a:pPr algn="just" marL="647700" indent="-323850" lvl="1">
              <a:lnSpc>
                <a:spcPts val="3240"/>
              </a:lnSpc>
              <a:buFont typeface="Arial"/>
              <a:buChar char="•"/>
            </a:pPr>
            <a:r>
              <a:rPr lang="en-US" sz="3000" spc="60" u="sng">
                <a:solidFill>
                  <a:srgbClr val="1B1818"/>
                </a:solidFill>
                <a:latin typeface="Roboto Condensed"/>
              </a:rPr>
              <a:t>Example:</a:t>
            </a:r>
            <a:r>
              <a:rPr lang="en-US" sz="3000" spc="60">
                <a:solidFill>
                  <a:srgbClr val="1B1818"/>
                </a:solidFill>
                <a:latin typeface="Roboto Condensed"/>
              </a:rPr>
              <a:t> Encrypting sensitive data such as customer information, financial records, or intellectual property. Only individuals with the appropriate decryption keys can access the confidential information.</a:t>
            </a:r>
          </a:p>
          <a:p>
            <a:pPr algn="just">
              <a:lnSpc>
                <a:spcPts val="3240"/>
              </a:lnSpc>
            </a:pPr>
          </a:p>
          <a:p>
            <a:pPr algn="just">
              <a:lnSpc>
                <a:spcPts val="3888"/>
              </a:lnSpc>
            </a:pPr>
            <a:r>
              <a:rPr lang="en-US" sz="3600" spc="72">
                <a:solidFill>
                  <a:srgbClr val="5C2421"/>
                </a:solidFill>
                <a:latin typeface="Roboto Condensed Bold"/>
              </a:rPr>
              <a:t>Integrity:</a:t>
            </a:r>
          </a:p>
          <a:p>
            <a:pPr algn="just" marL="647700" indent="-323850" lvl="1">
              <a:lnSpc>
                <a:spcPts val="3240"/>
              </a:lnSpc>
              <a:buFont typeface="Arial"/>
              <a:buChar char="•"/>
            </a:pPr>
            <a:r>
              <a:rPr lang="en-US" sz="3000" spc="60" u="sng">
                <a:solidFill>
                  <a:srgbClr val="1B1818"/>
                </a:solidFill>
                <a:latin typeface="Roboto Condensed"/>
              </a:rPr>
              <a:t>Definition:</a:t>
            </a:r>
            <a:r>
              <a:rPr lang="en-US" sz="3000" spc="60">
                <a:solidFill>
                  <a:srgbClr val="1B1818"/>
                </a:solidFill>
                <a:latin typeface="Roboto Condensed"/>
              </a:rPr>
              <a:t> Guaranteeing the accuracy and trustworthiness of information, preventing unauthorized or accidental modifications.</a:t>
            </a:r>
          </a:p>
          <a:p>
            <a:pPr algn="just" marL="647700" indent="-323850" lvl="1">
              <a:lnSpc>
                <a:spcPts val="3240"/>
              </a:lnSpc>
              <a:buFont typeface="Arial"/>
              <a:buChar char="•"/>
            </a:pPr>
            <a:r>
              <a:rPr lang="en-US" sz="3000" spc="60" u="sng">
                <a:solidFill>
                  <a:srgbClr val="1B1818"/>
                </a:solidFill>
                <a:latin typeface="Roboto Condensed"/>
              </a:rPr>
              <a:t>Example:</a:t>
            </a:r>
            <a:r>
              <a:rPr lang="en-US" sz="3000" spc="60">
                <a:solidFill>
                  <a:srgbClr val="1B1818"/>
                </a:solidFill>
                <a:latin typeface="Roboto Condensed"/>
              </a:rPr>
              <a:t> Using hash functions to verify the integrity of files. A user calculates the hash value of a file, and if it matches the original hash value, the file hasn't been altered.</a:t>
            </a:r>
          </a:p>
          <a:p>
            <a:pPr algn="just">
              <a:lnSpc>
                <a:spcPts val="3240"/>
              </a:lnSpc>
            </a:pPr>
          </a:p>
          <a:p>
            <a:pPr algn="just">
              <a:lnSpc>
                <a:spcPts val="3240"/>
              </a:lnSpc>
            </a:pPr>
            <a:r>
              <a:rPr lang="en-US" sz="3000" spc="60">
                <a:solidFill>
                  <a:srgbClr val="5C2421"/>
                </a:solidFill>
                <a:latin typeface="Roboto Condensed Bold"/>
              </a:rPr>
              <a:t>Availability:</a:t>
            </a:r>
          </a:p>
          <a:p>
            <a:pPr algn="just" marL="647700" indent="-323850" lvl="1">
              <a:lnSpc>
                <a:spcPts val="3240"/>
              </a:lnSpc>
              <a:buFont typeface="Arial"/>
              <a:buChar char="•"/>
            </a:pPr>
            <a:r>
              <a:rPr lang="en-US" sz="3000" spc="60" u="sng">
                <a:solidFill>
                  <a:srgbClr val="1B1818"/>
                </a:solidFill>
                <a:latin typeface="Roboto Condensed"/>
              </a:rPr>
              <a:t>Definition:</a:t>
            </a:r>
            <a:r>
              <a:rPr lang="en-US" sz="3000" spc="60">
                <a:solidFill>
                  <a:srgbClr val="1B1818"/>
                </a:solidFill>
                <a:latin typeface="Roboto Condensed"/>
              </a:rPr>
              <a:t> Ensuring that authorized users have timely and reliable access to information and resources.</a:t>
            </a:r>
          </a:p>
          <a:p>
            <a:pPr algn="just" marL="647700" indent="-323850" lvl="1">
              <a:lnSpc>
                <a:spcPts val="3240"/>
              </a:lnSpc>
              <a:buFont typeface="Arial"/>
              <a:buChar char="•"/>
            </a:pPr>
            <a:r>
              <a:rPr lang="en-US" sz="3000" spc="60" u="sng">
                <a:solidFill>
                  <a:srgbClr val="1B1818"/>
                </a:solidFill>
                <a:latin typeface="Roboto Condensed"/>
              </a:rPr>
              <a:t>Example:</a:t>
            </a:r>
            <a:r>
              <a:rPr lang="en-US" sz="3000" spc="60">
                <a:solidFill>
                  <a:srgbClr val="1B1818"/>
                </a:solidFill>
                <a:latin typeface="Roboto Condensed"/>
              </a:rPr>
              <a:t> Implementing redundant servers and load balancing to ensure that a website remains available even if one server fails. This prevents denial-of-service (DoS) attacks from disrupting the availability of the service.</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IAAA</a:t>
            </a:r>
          </a:p>
        </p:txBody>
      </p:sp>
      <p:sp>
        <p:nvSpPr>
          <p:cNvPr name="TextBox 14" id="14"/>
          <p:cNvSpPr txBox="true"/>
          <p:nvPr/>
        </p:nvSpPr>
        <p:spPr>
          <a:xfrm rot="0">
            <a:off x="470535" y="1192530"/>
            <a:ext cx="15612160" cy="8627745"/>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Identification:</a:t>
            </a:r>
          </a:p>
          <a:p>
            <a:pPr algn="just">
              <a:lnSpc>
                <a:spcPts val="3240"/>
              </a:lnSpc>
            </a:pPr>
            <a:r>
              <a:rPr lang="en-US" sz="3000" spc="60">
                <a:solidFill>
                  <a:srgbClr val="1B1818"/>
                </a:solidFill>
                <a:latin typeface="Roboto Condensed"/>
              </a:rPr>
              <a:t>Definition: Verifying the identity of users, systems, or entities trying to access resources.</a:t>
            </a:r>
          </a:p>
          <a:p>
            <a:pPr algn="just">
              <a:lnSpc>
                <a:spcPts val="3240"/>
              </a:lnSpc>
            </a:pPr>
            <a:r>
              <a:rPr lang="en-US" sz="3000" spc="60">
                <a:solidFill>
                  <a:srgbClr val="1B1818"/>
                </a:solidFill>
                <a:latin typeface="Roboto Condensed"/>
              </a:rPr>
              <a:t>Example: When logging into a computer system, a user provides a username or an employee ID. This is the identification phase, indicating who is trying to access the system.</a:t>
            </a:r>
          </a:p>
          <a:p>
            <a:pPr algn="just">
              <a:lnSpc>
                <a:spcPts val="3240"/>
              </a:lnSpc>
            </a:pPr>
          </a:p>
          <a:p>
            <a:pPr algn="just">
              <a:lnSpc>
                <a:spcPts val="3240"/>
              </a:lnSpc>
            </a:pPr>
            <a:r>
              <a:rPr lang="en-US" sz="3000" spc="60">
                <a:solidFill>
                  <a:srgbClr val="5C2421"/>
                </a:solidFill>
                <a:latin typeface="Roboto Condensed Bold"/>
              </a:rPr>
              <a:t>Authentication:</a:t>
            </a:r>
          </a:p>
          <a:p>
            <a:pPr algn="just">
              <a:lnSpc>
                <a:spcPts val="3240"/>
              </a:lnSpc>
            </a:pPr>
            <a:r>
              <a:rPr lang="en-US" sz="3000" spc="60">
                <a:solidFill>
                  <a:srgbClr val="1B1818"/>
                </a:solidFill>
                <a:latin typeface="Roboto Condensed"/>
              </a:rPr>
              <a:t>Definition: Confirming the claimed identity through credentials such as passwords, biometrics, or security tokens.</a:t>
            </a:r>
          </a:p>
          <a:p>
            <a:pPr algn="just">
              <a:lnSpc>
                <a:spcPts val="3240"/>
              </a:lnSpc>
            </a:pPr>
            <a:r>
              <a:rPr lang="en-US" sz="3000" spc="60">
                <a:solidFill>
                  <a:srgbClr val="1B1818"/>
                </a:solidFill>
                <a:latin typeface="Roboto Condensed"/>
              </a:rPr>
              <a:t>Example: After entering a username, the user provides a password. The system compares the entered password with the stored one to authenticate the user.</a:t>
            </a:r>
          </a:p>
          <a:p>
            <a:pPr algn="just">
              <a:lnSpc>
                <a:spcPts val="3240"/>
              </a:lnSpc>
            </a:pPr>
          </a:p>
          <a:p>
            <a:pPr algn="just">
              <a:lnSpc>
                <a:spcPts val="3240"/>
              </a:lnSpc>
            </a:pPr>
            <a:r>
              <a:rPr lang="en-US" sz="3000" spc="60">
                <a:solidFill>
                  <a:srgbClr val="5C2421"/>
                </a:solidFill>
                <a:latin typeface="Roboto Condensed Bold"/>
              </a:rPr>
              <a:t>Authorization:</a:t>
            </a:r>
          </a:p>
          <a:p>
            <a:pPr algn="just">
              <a:lnSpc>
                <a:spcPts val="3240"/>
              </a:lnSpc>
            </a:pPr>
            <a:r>
              <a:rPr lang="en-US" sz="3000" spc="60">
                <a:solidFill>
                  <a:srgbClr val="1B1818"/>
                </a:solidFill>
                <a:latin typeface="Roboto Condensed"/>
              </a:rPr>
              <a:t>Definition: Granting or denying access rights and permissions based on the authenticated identity.</a:t>
            </a:r>
          </a:p>
          <a:p>
            <a:pPr algn="just">
              <a:lnSpc>
                <a:spcPts val="3240"/>
              </a:lnSpc>
            </a:pPr>
            <a:r>
              <a:rPr lang="en-US" sz="3000" spc="60">
                <a:solidFill>
                  <a:srgbClr val="1B1818"/>
                </a:solidFill>
                <a:latin typeface="Roboto Condensed"/>
              </a:rPr>
              <a:t>Example: After a user is authenticated, the system determines what actions the user is allowed to perform.</a:t>
            </a:r>
          </a:p>
          <a:p>
            <a:pPr algn="just">
              <a:lnSpc>
                <a:spcPts val="3240"/>
              </a:lnSpc>
            </a:pPr>
          </a:p>
          <a:p>
            <a:pPr algn="just">
              <a:lnSpc>
                <a:spcPts val="3240"/>
              </a:lnSpc>
            </a:pPr>
            <a:r>
              <a:rPr lang="en-US" sz="3000" spc="60">
                <a:solidFill>
                  <a:srgbClr val="5C2421"/>
                </a:solidFill>
                <a:latin typeface="Roboto Condensed Bold"/>
              </a:rPr>
              <a:t>Accountability:</a:t>
            </a:r>
          </a:p>
          <a:p>
            <a:pPr algn="just">
              <a:lnSpc>
                <a:spcPts val="3240"/>
              </a:lnSpc>
            </a:pPr>
            <a:r>
              <a:rPr lang="en-US" sz="3000" spc="60">
                <a:solidFill>
                  <a:srgbClr val="1B1818"/>
                </a:solidFill>
                <a:latin typeface="Roboto Condensed"/>
              </a:rPr>
              <a:t>Definition: Tracking and logging user activities to ensure responsibility and traceability.</a:t>
            </a:r>
          </a:p>
          <a:p>
            <a:pPr algn="just">
              <a:lnSpc>
                <a:spcPts val="3240"/>
              </a:lnSpc>
            </a:pPr>
            <a:r>
              <a:rPr lang="en-US" sz="3000" spc="60">
                <a:solidFill>
                  <a:srgbClr val="1B1818"/>
                </a:solidFill>
                <a:latin typeface="Roboto Condensed"/>
              </a:rPr>
              <a:t>Example: In a network, logging mechanisms record who accessed what resources and when. In case of a security incident, these logs are crucial for identifying the source and impact of the incident.</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Scenario: Online Banking System (CIA TRIAD)</a:t>
            </a:r>
          </a:p>
        </p:txBody>
      </p:sp>
      <p:sp>
        <p:nvSpPr>
          <p:cNvPr name="TextBox 14" id="14"/>
          <p:cNvSpPr txBox="true"/>
          <p:nvPr/>
        </p:nvSpPr>
        <p:spPr>
          <a:xfrm rot="0">
            <a:off x="470535" y="1192530"/>
            <a:ext cx="15612160" cy="821817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Confidentiality:</a:t>
            </a:r>
          </a:p>
          <a:p>
            <a:pPr algn="just">
              <a:lnSpc>
                <a:spcPts val="3240"/>
              </a:lnSpc>
            </a:pPr>
          </a:p>
          <a:p>
            <a:pPr algn="just">
              <a:lnSpc>
                <a:spcPts val="3240"/>
              </a:lnSpc>
            </a:pPr>
            <a:r>
              <a:rPr lang="en-US" sz="3000" spc="60">
                <a:solidFill>
                  <a:srgbClr val="1B1818"/>
                </a:solidFill>
                <a:latin typeface="Roboto Condensed"/>
              </a:rPr>
              <a:t>Scenario: A user logs in to their online banking account to check their transaction history.</a:t>
            </a:r>
          </a:p>
          <a:p>
            <a:pPr algn="just">
              <a:lnSpc>
                <a:spcPts val="3240"/>
              </a:lnSpc>
            </a:pPr>
            <a:r>
              <a:rPr lang="en-US" sz="3000" spc="60">
                <a:solidFill>
                  <a:srgbClr val="1B1818"/>
                </a:solidFill>
                <a:latin typeface="Roboto Condensed"/>
              </a:rPr>
              <a:t>Explanation: The user's financial data is confidential. Encryption is applied to protect the transmission of data between the user's device and the bank's server, ensuring that only the authorized user can access their sensitive financial information.</a:t>
            </a:r>
          </a:p>
          <a:p>
            <a:pPr algn="just">
              <a:lnSpc>
                <a:spcPts val="3240"/>
              </a:lnSpc>
            </a:pPr>
          </a:p>
          <a:p>
            <a:pPr algn="just">
              <a:lnSpc>
                <a:spcPts val="3240"/>
              </a:lnSpc>
            </a:pPr>
            <a:r>
              <a:rPr lang="en-US" sz="3000" spc="60">
                <a:solidFill>
                  <a:srgbClr val="5C2421"/>
                </a:solidFill>
                <a:latin typeface="Roboto Condensed Bold"/>
              </a:rPr>
              <a:t>Integrity:</a:t>
            </a:r>
          </a:p>
          <a:p>
            <a:pPr algn="just">
              <a:lnSpc>
                <a:spcPts val="3240"/>
              </a:lnSpc>
            </a:pPr>
          </a:p>
          <a:p>
            <a:pPr algn="just">
              <a:lnSpc>
                <a:spcPts val="3240"/>
              </a:lnSpc>
            </a:pPr>
            <a:r>
              <a:rPr lang="en-US" sz="3000" spc="60">
                <a:solidFill>
                  <a:srgbClr val="1B1818"/>
                </a:solidFill>
                <a:latin typeface="Roboto Condensed"/>
              </a:rPr>
              <a:t>Scenario: The user initiates a fund transfer from their account to another account.</a:t>
            </a:r>
          </a:p>
          <a:p>
            <a:pPr algn="just">
              <a:lnSpc>
                <a:spcPts val="3240"/>
              </a:lnSpc>
            </a:pPr>
            <a:r>
              <a:rPr lang="en-US" sz="3000" spc="60">
                <a:solidFill>
                  <a:srgbClr val="1B1818"/>
                </a:solidFill>
                <a:latin typeface="Roboto Condensed"/>
              </a:rPr>
              <a:t>Explanation: Hash functions are used to ensure the integrity of the transaction. The system verifies that the fund transfer request has not been altered during transmission or processing, maintaining the accuracy and reliability of the transaction data.</a:t>
            </a:r>
          </a:p>
          <a:p>
            <a:pPr algn="just">
              <a:lnSpc>
                <a:spcPts val="3240"/>
              </a:lnSpc>
            </a:pPr>
          </a:p>
          <a:p>
            <a:pPr algn="just">
              <a:lnSpc>
                <a:spcPts val="3240"/>
              </a:lnSpc>
            </a:pPr>
            <a:r>
              <a:rPr lang="en-US" sz="3000" spc="60">
                <a:solidFill>
                  <a:srgbClr val="5C2421"/>
                </a:solidFill>
                <a:latin typeface="Roboto Condensed Bold"/>
              </a:rPr>
              <a:t>Availability:</a:t>
            </a:r>
          </a:p>
          <a:p>
            <a:pPr algn="just">
              <a:lnSpc>
                <a:spcPts val="3240"/>
              </a:lnSpc>
            </a:pPr>
          </a:p>
          <a:p>
            <a:pPr algn="just">
              <a:lnSpc>
                <a:spcPts val="3240"/>
              </a:lnSpc>
            </a:pPr>
            <a:r>
              <a:rPr lang="en-US" sz="3000" spc="60">
                <a:solidFill>
                  <a:srgbClr val="1B1818"/>
                </a:solidFill>
                <a:latin typeface="Roboto Condensed"/>
              </a:rPr>
              <a:t>Scenario: Many users simultaneously access the online banking system.</a:t>
            </a:r>
          </a:p>
          <a:p>
            <a:pPr algn="just">
              <a:lnSpc>
                <a:spcPts val="3240"/>
              </a:lnSpc>
            </a:pPr>
            <a:r>
              <a:rPr lang="en-US" sz="3000" spc="60">
                <a:solidFill>
                  <a:srgbClr val="1B1818"/>
                </a:solidFill>
                <a:latin typeface="Roboto Condensed"/>
              </a:rPr>
              <a:t>Explanation: Redundant servers and load balancing are implemented to ensure the availability of the online banking system. This prevents disruptions due to heavy user traffic or potential denial-of-service attacks, ensuring that users can access the system when needed.</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5"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Freeform 7" id="7"/>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8" id="8"/>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9" id="9"/>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0" id="10"/>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11" id="11"/>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12" id="12"/>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Scenario: Corporate File Sharing System (IAAA)</a:t>
            </a:r>
          </a:p>
        </p:txBody>
      </p:sp>
      <p:sp>
        <p:nvSpPr>
          <p:cNvPr name="TextBox 14" id="14"/>
          <p:cNvSpPr txBox="true"/>
          <p:nvPr/>
        </p:nvSpPr>
        <p:spPr>
          <a:xfrm rot="0">
            <a:off x="470535" y="1192530"/>
            <a:ext cx="15612160" cy="8218170"/>
          </a:xfrm>
          <a:prstGeom prst="rect">
            <a:avLst/>
          </a:prstGeom>
        </p:spPr>
        <p:txBody>
          <a:bodyPr anchor="t" rtlCol="false" tIns="0" lIns="0" bIns="0" rIns="0">
            <a:spAutoFit/>
          </a:bodyPr>
          <a:lstStyle/>
          <a:p>
            <a:pPr algn="just">
              <a:lnSpc>
                <a:spcPts val="3240"/>
              </a:lnSpc>
            </a:pPr>
            <a:r>
              <a:rPr lang="en-US" sz="3000" spc="60">
                <a:solidFill>
                  <a:srgbClr val="5C2421"/>
                </a:solidFill>
                <a:latin typeface="Roboto Condensed Bold"/>
              </a:rPr>
              <a:t>Identification:</a:t>
            </a:r>
          </a:p>
          <a:p>
            <a:pPr algn="just">
              <a:lnSpc>
                <a:spcPts val="3240"/>
              </a:lnSpc>
            </a:pPr>
            <a:r>
              <a:rPr lang="en-US" sz="3000" spc="60">
                <a:solidFill>
                  <a:srgbClr val="1B1818"/>
                </a:solidFill>
                <a:latin typeface="Roboto Condensed"/>
              </a:rPr>
              <a:t>Scenario: An employee logs in to the corporate file-sharing platform.</a:t>
            </a:r>
          </a:p>
          <a:p>
            <a:pPr algn="just">
              <a:lnSpc>
                <a:spcPts val="3240"/>
              </a:lnSpc>
            </a:pPr>
            <a:r>
              <a:rPr lang="en-US" sz="3000" spc="60">
                <a:solidFill>
                  <a:srgbClr val="1B1818"/>
                </a:solidFill>
                <a:latin typeface="Roboto Condensed"/>
              </a:rPr>
              <a:t>Explanation: The employee provides a unique username or employee ID, identifying themselves to the system.</a:t>
            </a:r>
          </a:p>
          <a:p>
            <a:pPr algn="just">
              <a:lnSpc>
                <a:spcPts val="3240"/>
              </a:lnSpc>
            </a:pPr>
          </a:p>
          <a:p>
            <a:pPr algn="just">
              <a:lnSpc>
                <a:spcPts val="3240"/>
              </a:lnSpc>
            </a:pPr>
            <a:r>
              <a:rPr lang="en-US" sz="3000" spc="60">
                <a:solidFill>
                  <a:srgbClr val="5C2421"/>
                </a:solidFill>
                <a:latin typeface="Roboto Condensed Bold"/>
              </a:rPr>
              <a:t>Authentication:</a:t>
            </a:r>
          </a:p>
          <a:p>
            <a:pPr algn="just">
              <a:lnSpc>
                <a:spcPts val="3240"/>
              </a:lnSpc>
            </a:pPr>
            <a:r>
              <a:rPr lang="en-US" sz="3000" spc="60">
                <a:solidFill>
                  <a:srgbClr val="1B1818"/>
                </a:solidFill>
                <a:latin typeface="Roboto Condensed"/>
              </a:rPr>
              <a:t>Scenario: After entering the username, the employee provides a password.</a:t>
            </a:r>
          </a:p>
          <a:p>
            <a:pPr algn="just">
              <a:lnSpc>
                <a:spcPts val="3240"/>
              </a:lnSpc>
            </a:pPr>
            <a:r>
              <a:rPr lang="en-US" sz="3000" spc="60">
                <a:solidFill>
                  <a:srgbClr val="1B1818"/>
                </a:solidFill>
                <a:latin typeface="Roboto Condensed"/>
              </a:rPr>
              <a:t>Explanation: The system compares the entered password with the stored one to authenticate the employee's identity.</a:t>
            </a:r>
          </a:p>
          <a:p>
            <a:pPr algn="just">
              <a:lnSpc>
                <a:spcPts val="3240"/>
              </a:lnSpc>
            </a:pPr>
          </a:p>
          <a:p>
            <a:pPr algn="just">
              <a:lnSpc>
                <a:spcPts val="3240"/>
              </a:lnSpc>
            </a:pPr>
            <a:r>
              <a:rPr lang="en-US" sz="3000" spc="60">
                <a:solidFill>
                  <a:srgbClr val="5C2421"/>
                </a:solidFill>
                <a:latin typeface="Roboto Condensed Bold"/>
              </a:rPr>
              <a:t>Authorization:</a:t>
            </a:r>
          </a:p>
          <a:p>
            <a:pPr algn="just">
              <a:lnSpc>
                <a:spcPts val="3240"/>
              </a:lnSpc>
            </a:pPr>
            <a:r>
              <a:rPr lang="en-US" sz="3000" spc="60">
                <a:solidFill>
                  <a:srgbClr val="1B1818"/>
                </a:solidFill>
                <a:latin typeface="Roboto Condensed"/>
              </a:rPr>
              <a:t>Scenario: The employee attempts to access a restricted folder with confidential documents.</a:t>
            </a:r>
          </a:p>
          <a:p>
            <a:pPr algn="just">
              <a:lnSpc>
                <a:spcPts val="3240"/>
              </a:lnSpc>
            </a:pPr>
            <a:r>
              <a:rPr lang="en-US" sz="3000" spc="60">
                <a:solidFill>
                  <a:srgbClr val="1B1818"/>
                </a:solidFill>
                <a:latin typeface="Roboto Condensed"/>
              </a:rPr>
              <a:t>Explanation: The system checks the employee's role and permissions. If authorized, access to the restricted folder is granted; otherwise, access is denied.</a:t>
            </a:r>
          </a:p>
          <a:p>
            <a:pPr algn="just">
              <a:lnSpc>
                <a:spcPts val="3240"/>
              </a:lnSpc>
            </a:pPr>
          </a:p>
          <a:p>
            <a:pPr algn="just">
              <a:lnSpc>
                <a:spcPts val="3240"/>
              </a:lnSpc>
            </a:pPr>
            <a:r>
              <a:rPr lang="en-US" sz="3000" spc="60">
                <a:solidFill>
                  <a:srgbClr val="5C2421"/>
                </a:solidFill>
                <a:latin typeface="Roboto Condensed Bold"/>
              </a:rPr>
              <a:t>Accountability:</a:t>
            </a:r>
          </a:p>
          <a:p>
            <a:pPr algn="just">
              <a:lnSpc>
                <a:spcPts val="3240"/>
              </a:lnSpc>
            </a:pPr>
            <a:r>
              <a:rPr lang="en-US" sz="3000" spc="60">
                <a:solidFill>
                  <a:srgbClr val="1B1818"/>
                </a:solidFill>
                <a:latin typeface="Roboto Condensed"/>
              </a:rPr>
              <a:t>Scenario: An employee downloads a sensitive document.</a:t>
            </a:r>
          </a:p>
          <a:p>
            <a:pPr algn="just">
              <a:lnSpc>
                <a:spcPts val="3240"/>
              </a:lnSpc>
            </a:pPr>
            <a:r>
              <a:rPr lang="en-US" sz="3000" spc="60">
                <a:solidFill>
                  <a:srgbClr val="1B1818"/>
                </a:solidFill>
                <a:latin typeface="Roboto Condensed"/>
              </a:rPr>
              <a:t>Explanation: The system logs the download activity, recording who accessed the document, when, and for what purpose. This audit trail is essential for accountability and compliance with data protection regulations.</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ctr">
              <a:lnSpc>
                <a:spcPts val="9720"/>
              </a:lnSpc>
            </a:pPr>
            <a:r>
              <a:rPr lang="en-US" sz="9000">
                <a:solidFill>
                  <a:srgbClr val="5C2421"/>
                </a:solidFill>
                <a:latin typeface="Roboto Condensed Bold Italics"/>
              </a:rPr>
              <a:t>I came, I saw, I Conquered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710649" y="910351"/>
            <a:ext cx="4487712" cy="2667000"/>
          </a:xfrm>
          <a:custGeom>
            <a:avLst/>
            <a:gdLst/>
            <a:ahLst/>
            <a:cxnLst/>
            <a:rect r="r" b="b" t="t" l="l"/>
            <a:pathLst>
              <a:path h="2667000" w="4487712">
                <a:moveTo>
                  <a:pt x="0" y="0"/>
                </a:moveTo>
                <a:lnTo>
                  <a:pt x="4487712" y="0"/>
                </a:lnTo>
                <a:lnTo>
                  <a:pt x="4487712" y="2667000"/>
                </a:lnTo>
                <a:lnTo>
                  <a:pt x="0" y="2667000"/>
                </a:lnTo>
                <a:lnTo>
                  <a:pt x="0" y="0"/>
                </a:lnTo>
                <a:close/>
              </a:path>
            </a:pathLst>
          </a:custGeom>
          <a:blipFill>
            <a:blip r:embed="rId2"/>
            <a:stretch>
              <a:fillRect l="0" t="0" r="-13097" b="-26949"/>
            </a:stretch>
          </a:blipFill>
        </p:spPr>
      </p:sp>
      <p:sp>
        <p:nvSpPr>
          <p:cNvPr name="Freeform 3" id="3"/>
          <p:cNvSpPr/>
          <p:nvPr/>
        </p:nvSpPr>
        <p:spPr>
          <a:xfrm flipH="false" flipV="false" rot="0">
            <a:off x="0" y="602352"/>
            <a:ext cx="815919" cy="1158226"/>
          </a:xfrm>
          <a:custGeom>
            <a:avLst/>
            <a:gdLst/>
            <a:ahLst/>
            <a:cxnLst/>
            <a:rect r="r" b="b" t="t" l="l"/>
            <a:pathLst>
              <a:path h="1158226" w="815919">
                <a:moveTo>
                  <a:pt x="0" y="0"/>
                </a:moveTo>
                <a:lnTo>
                  <a:pt x="815919" y="0"/>
                </a:lnTo>
                <a:lnTo>
                  <a:pt x="815919" y="1158226"/>
                </a:lnTo>
                <a:lnTo>
                  <a:pt x="0" y="1158226"/>
                </a:lnTo>
                <a:lnTo>
                  <a:pt x="0" y="0"/>
                </a:lnTo>
                <a:close/>
              </a:path>
            </a:pathLst>
          </a:custGeom>
          <a:blipFill>
            <a:blip r:embed="rId3"/>
            <a:stretch>
              <a:fillRect l="-451943" t="-28256" r="-15496" b="-28185"/>
            </a:stretch>
          </a:blipFill>
        </p:spPr>
      </p:sp>
      <p:grpSp>
        <p:nvGrpSpPr>
          <p:cNvPr name="Group 4" id="4"/>
          <p:cNvGrpSpPr/>
          <p:nvPr/>
        </p:nvGrpSpPr>
        <p:grpSpPr>
          <a:xfrm rot="0">
            <a:off x="0" y="8857998"/>
            <a:ext cx="2852138" cy="1429002"/>
            <a:chOff x="0" y="0"/>
            <a:chExt cx="3802850" cy="1905336"/>
          </a:xfrm>
        </p:grpSpPr>
        <p:sp>
          <p:nvSpPr>
            <p:cNvPr name="Freeform 5" id="5"/>
            <p:cNvSpPr/>
            <p:nvPr/>
          </p:nvSpPr>
          <p:spPr>
            <a:xfrm flipH="false" flipV="false" rot="0">
              <a:off x="0" y="0"/>
              <a:ext cx="3802888" cy="1905381"/>
            </a:xfrm>
            <a:custGeom>
              <a:avLst/>
              <a:gdLst/>
              <a:ahLst/>
              <a:cxnLst/>
              <a:rect r="r" b="b" t="t" l="l"/>
              <a:pathLst>
                <a:path h="1905381" w="3802888">
                  <a:moveTo>
                    <a:pt x="3802888" y="1905381"/>
                  </a:moveTo>
                  <a:cubicBezTo>
                    <a:pt x="0" y="1905381"/>
                    <a:pt x="0" y="1905381"/>
                    <a:pt x="0" y="1905381"/>
                  </a:cubicBezTo>
                  <a:cubicBezTo>
                    <a:pt x="0" y="0"/>
                    <a:pt x="0" y="0"/>
                    <a:pt x="0" y="0"/>
                  </a:cubicBezTo>
                  <a:cubicBezTo>
                    <a:pt x="1633982" y="122809"/>
                    <a:pt x="3010027" y="764794"/>
                    <a:pt x="3802888" y="1905381"/>
                  </a:cubicBezTo>
                  <a:close/>
                </a:path>
              </a:pathLst>
            </a:custGeom>
            <a:solidFill>
              <a:srgbClr val="5C2421"/>
            </a:solidFill>
          </p:spPr>
        </p:sp>
      </p:grpSp>
      <p:sp>
        <p:nvSpPr>
          <p:cNvPr name="Freeform 6" id="6"/>
          <p:cNvSpPr/>
          <p:nvPr/>
        </p:nvSpPr>
        <p:spPr>
          <a:xfrm flipH="false" flipV="false" rot="0">
            <a:off x="16016907" y="9526266"/>
            <a:ext cx="2008533" cy="610568"/>
          </a:xfrm>
          <a:custGeom>
            <a:avLst/>
            <a:gdLst/>
            <a:ahLst/>
            <a:cxnLst/>
            <a:rect r="r" b="b" t="t" l="l"/>
            <a:pathLst>
              <a:path h="610568" w="2008533">
                <a:moveTo>
                  <a:pt x="0" y="0"/>
                </a:moveTo>
                <a:lnTo>
                  <a:pt x="2008533" y="0"/>
                </a:lnTo>
                <a:lnTo>
                  <a:pt x="2008533" y="610568"/>
                </a:lnTo>
                <a:lnTo>
                  <a:pt x="0" y="610568"/>
                </a:lnTo>
                <a:lnTo>
                  <a:pt x="0" y="0"/>
                </a:lnTo>
                <a:close/>
              </a:path>
            </a:pathLst>
          </a:custGeom>
          <a:blipFill>
            <a:blip r:embed="rId4"/>
            <a:stretch>
              <a:fillRect l="0" t="0" r="0" b="0"/>
            </a:stretch>
          </a:blipFill>
        </p:spPr>
      </p:sp>
      <p:grpSp>
        <p:nvGrpSpPr>
          <p:cNvPr name="Group 7" id="7"/>
          <p:cNvGrpSpPr/>
          <p:nvPr/>
        </p:nvGrpSpPr>
        <p:grpSpPr>
          <a:xfrm rot="0">
            <a:off x="16016908" y="9526266"/>
            <a:ext cx="2008533" cy="610566"/>
            <a:chOff x="0" y="0"/>
            <a:chExt cx="2678044" cy="814088"/>
          </a:xfrm>
        </p:grpSpPr>
        <p:sp>
          <p:nvSpPr>
            <p:cNvPr name="Freeform 8" id="8"/>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sp>
        <p:nvSpPr>
          <p:cNvPr name="TextBox 9" id="9"/>
          <p:cNvSpPr txBox="true"/>
          <p:nvPr/>
        </p:nvSpPr>
        <p:spPr>
          <a:xfrm rot="0">
            <a:off x="1668780" y="4546283"/>
            <a:ext cx="15590520" cy="1280160"/>
          </a:xfrm>
          <a:prstGeom prst="rect">
            <a:avLst/>
          </a:prstGeom>
        </p:spPr>
        <p:txBody>
          <a:bodyPr anchor="t" rtlCol="false" tIns="0" lIns="0" bIns="0" rIns="0">
            <a:spAutoFit/>
          </a:bodyPr>
          <a:lstStyle/>
          <a:p>
            <a:pPr algn="l">
              <a:lnSpc>
                <a:spcPts val="9720"/>
              </a:lnSpc>
            </a:pPr>
            <a:r>
              <a:rPr lang="en-US" sz="9000">
                <a:solidFill>
                  <a:srgbClr val="5C2421"/>
                </a:solidFill>
                <a:latin typeface="Roboto Condensed Bold"/>
              </a:rPr>
              <a:t>CYBER CRIMES</a:t>
            </a:r>
          </a:p>
        </p:txBody>
      </p:sp>
      <p:sp>
        <p:nvSpPr>
          <p:cNvPr name="TextBox 10" id="10"/>
          <p:cNvSpPr txBox="true"/>
          <p:nvPr/>
        </p:nvSpPr>
        <p:spPr>
          <a:xfrm rot="0">
            <a:off x="1668780" y="5965666"/>
            <a:ext cx="15590520" cy="2120740"/>
          </a:xfrm>
          <a:prstGeom prst="rect">
            <a:avLst/>
          </a:prstGeom>
        </p:spPr>
        <p:txBody>
          <a:bodyPr anchor="t" rtlCol="false" tIns="0" lIns="0" bIns="0" rIns="0">
            <a:spAutoFit/>
          </a:bodyPr>
          <a:lstStyle/>
          <a:p>
            <a:pPr algn="l">
              <a:lnSpc>
                <a:spcPts val="3888"/>
              </a:lnSpc>
            </a:pPr>
            <a:r>
              <a:rPr lang="en-US" sz="3600">
                <a:solidFill>
                  <a:srgbClr val="212121"/>
                </a:solidFill>
                <a:latin typeface="Roboto Condensed"/>
              </a:rPr>
              <a:t>Section - 2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Definition of Cyber Crime</a:t>
            </a:r>
          </a:p>
        </p:txBody>
      </p:sp>
      <p:sp>
        <p:nvSpPr>
          <p:cNvPr name="TextBox 14" id="14"/>
          <p:cNvSpPr txBox="true"/>
          <p:nvPr/>
        </p:nvSpPr>
        <p:spPr>
          <a:xfrm rot="0">
            <a:off x="216000" y="1965325"/>
            <a:ext cx="11051194" cy="2445135"/>
          </a:xfrm>
          <a:prstGeom prst="rect">
            <a:avLst/>
          </a:prstGeom>
        </p:spPr>
        <p:txBody>
          <a:bodyPr anchor="t" rtlCol="false" tIns="0" lIns="0" bIns="0" rIns="0">
            <a:spAutoFit/>
          </a:bodyPr>
          <a:lstStyle/>
          <a:p>
            <a:pPr algn="just">
              <a:lnSpc>
                <a:spcPts val="3852"/>
              </a:lnSpc>
            </a:pPr>
            <a:r>
              <a:rPr lang="en-US" sz="3566">
                <a:solidFill>
                  <a:srgbClr val="1B1818"/>
                </a:solidFill>
                <a:latin typeface="Roboto Condensed"/>
              </a:rPr>
              <a:t>Cybercrime refers to criminal activities carried out through digital means, often targeting computers, networks, and online platforms. These activities are conducted with the intent of causing harm, financial loss, or stealing sensitive information.</a:t>
            </a:r>
          </a:p>
        </p:txBody>
      </p:sp>
      <p:sp>
        <p:nvSpPr>
          <p:cNvPr name="Freeform 15" id="15"/>
          <p:cNvSpPr/>
          <p:nvPr/>
        </p:nvSpPr>
        <p:spPr>
          <a:xfrm flipH="false" flipV="false" rot="0">
            <a:off x="11945757" y="3086100"/>
            <a:ext cx="5832835" cy="4114800"/>
          </a:xfrm>
          <a:custGeom>
            <a:avLst/>
            <a:gdLst/>
            <a:ahLst/>
            <a:cxnLst/>
            <a:rect r="r" b="b" t="t" l="l"/>
            <a:pathLst>
              <a:path h="4114800" w="5832835">
                <a:moveTo>
                  <a:pt x="0" y="0"/>
                </a:moveTo>
                <a:lnTo>
                  <a:pt x="5832836" y="0"/>
                </a:lnTo>
                <a:lnTo>
                  <a:pt x="58328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82695" y="9071290"/>
            <a:ext cx="2008533" cy="610567"/>
          </a:xfrm>
          <a:custGeom>
            <a:avLst/>
            <a:gdLst/>
            <a:ahLst/>
            <a:cxnLst/>
            <a:rect r="r" b="b" t="t" l="l"/>
            <a:pathLst>
              <a:path h="610567" w="2008533">
                <a:moveTo>
                  <a:pt x="0" y="0"/>
                </a:moveTo>
                <a:lnTo>
                  <a:pt x="2008533" y="0"/>
                </a:lnTo>
                <a:lnTo>
                  <a:pt x="2008533" y="610568"/>
                </a:lnTo>
                <a:lnTo>
                  <a:pt x="0" y="610568"/>
                </a:lnTo>
                <a:lnTo>
                  <a:pt x="0" y="0"/>
                </a:lnTo>
                <a:close/>
              </a:path>
            </a:pathLst>
          </a:custGeom>
          <a:blipFill>
            <a:blip r:embed="rId2"/>
            <a:stretch>
              <a:fillRect l="0" t="0" r="0" b="0"/>
            </a:stretch>
          </a:blipFill>
        </p:spPr>
      </p:sp>
      <p:grpSp>
        <p:nvGrpSpPr>
          <p:cNvPr name="Group 3" id="3"/>
          <p:cNvGrpSpPr/>
          <p:nvPr/>
        </p:nvGrpSpPr>
        <p:grpSpPr>
          <a:xfrm rot="0">
            <a:off x="16082697" y="9071290"/>
            <a:ext cx="2008533" cy="610566"/>
            <a:chOff x="0" y="0"/>
            <a:chExt cx="2678044" cy="814088"/>
          </a:xfrm>
        </p:grpSpPr>
        <p:sp>
          <p:nvSpPr>
            <p:cNvPr name="Freeform 4" id="4"/>
            <p:cNvSpPr/>
            <p:nvPr/>
          </p:nvSpPr>
          <p:spPr>
            <a:xfrm flipH="false" flipV="false" rot="0">
              <a:off x="0" y="0"/>
              <a:ext cx="2678049" cy="814070"/>
            </a:xfrm>
            <a:custGeom>
              <a:avLst/>
              <a:gdLst/>
              <a:ahLst/>
              <a:cxnLst/>
              <a:rect r="r" b="b" t="t" l="l"/>
              <a:pathLst>
                <a:path h="814070" w="2678049">
                  <a:moveTo>
                    <a:pt x="0" y="0"/>
                  </a:moveTo>
                  <a:lnTo>
                    <a:pt x="2678049" y="0"/>
                  </a:lnTo>
                  <a:lnTo>
                    <a:pt x="2678049" y="814070"/>
                  </a:lnTo>
                  <a:lnTo>
                    <a:pt x="0" y="814070"/>
                  </a:lnTo>
                  <a:close/>
                </a:path>
              </a:pathLst>
            </a:custGeom>
            <a:solidFill>
              <a:srgbClr val="FFFFFF">
                <a:alpha val="60000"/>
              </a:srgbClr>
            </a:solidFill>
          </p:spPr>
        </p:sp>
      </p:grpSp>
      <p:grpSp>
        <p:nvGrpSpPr>
          <p:cNvPr name="Group 5" id="5"/>
          <p:cNvGrpSpPr/>
          <p:nvPr/>
        </p:nvGrpSpPr>
        <p:grpSpPr>
          <a:xfrm rot="0">
            <a:off x="0" y="9906000"/>
            <a:ext cx="18287997" cy="381000"/>
            <a:chOff x="0" y="0"/>
            <a:chExt cx="24383996" cy="508000"/>
          </a:xfrm>
        </p:grpSpPr>
        <p:sp>
          <p:nvSpPr>
            <p:cNvPr name="Freeform 6" id="6"/>
            <p:cNvSpPr/>
            <p:nvPr/>
          </p:nvSpPr>
          <p:spPr>
            <a:xfrm flipH="false" flipV="false" rot="0">
              <a:off x="0" y="0"/>
              <a:ext cx="24384000" cy="508000"/>
            </a:xfrm>
            <a:custGeom>
              <a:avLst/>
              <a:gdLst/>
              <a:ahLst/>
              <a:cxnLst/>
              <a:rect r="r" b="b" t="t" l="l"/>
              <a:pathLst>
                <a:path h="508000" w="24384000">
                  <a:moveTo>
                    <a:pt x="0" y="0"/>
                  </a:moveTo>
                  <a:lnTo>
                    <a:pt x="24384000" y="0"/>
                  </a:lnTo>
                  <a:lnTo>
                    <a:pt x="24384000" y="508000"/>
                  </a:lnTo>
                  <a:lnTo>
                    <a:pt x="0" y="508000"/>
                  </a:lnTo>
                </a:path>
              </a:pathLst>
            </a:custGeom>
            <a:solidFill>
              <a:srgbClr val="DFDFDF"/>
            </a:solidFill>
          </p:spPr>
        </p:sp>
      </p:grpSp>
      <p:sp>
        <p:nvSpPr>
          <p:cNvPr name="TextBox 7" id="7"/>
          <p:cNvSpPr txBox="true"/>
          <p:nvPr/>
        </p:nvSpPr>
        <p:spPr>
          <a:xfrm rot="0">
            <a:off x="1348740" y="9954469"/>
            <a:ext cx="3931920" cy="276225"/>
          </a:xfrm>
          <a:prstGeom prst="rect">
            <a:avLst/>
          </a:prstGeom>
        </p:spPr>
        <p:txBody>
          <a:bodyPr anchor="t" rtlCol="false" tIns="0" lIns="0" bIns="0" rIns="0">
            <a:spAutoFit/>
          </a:bodyPr>
          <a:lstStyle/>
          <a:p>
            <a:pPr algn="l">
              <a:lnSpc>
                <a:spcPts val="2160"/>
              </a:lnSpc>
            </a:pPr>
            <a:r>
              <a:rPr lang="en-US" sz="1800">
                <a:solidFill>
                  <a:srgbClr val="373737"/>
                </a:solidFill>
                <a:latin typeface="Roboto Condensed Light"/>
              </a:rPr>
              <a:t>Anindya Sinha</a:t>
            </a:r>
          </a:p>
        </p:txBody>
      </p:sp>
      <p:sp>
        <p:nvSpPr>
          <p:cNvPr name="TextBox 8" id="8"/>
          <p:cNvSpPr txBox="true"/>
          <p:nvPr/>
        </p:nvSpPr>
        <p:spPr>
          <a:xfrm rot="0">
            <a:off x="6055541" y="9953625"/>
            <a:ext cx="6370320" cy="276225"/>
          </a:xfrm>
          <a:prstGeom prst="rect">
            <a:avLst/>
          </a:prstGeom>
        </p:spPr>
        <p:txBody>
          <a:bodyPr anchor="t" rtlCol="false" tIns="0" lIns="0" bIns="0" rIns="0">
            <a:spAutoFit/>
          </a:bodyPr>
          <a:lstStyle/>
          <a:p>
            <a:pPr algn="ctr">
              <a:lnSpc>
                <a:spcPts val="2160"/>
              </a:lnSpc>
            </a:pPr>
            <a:r>
              <a:rPr lang="en-US" sz="1800">
                <a:solidFill>
                  <a:srgbClr val="373737"/>
                </a:solidFill>
                <a:latin typeface="Roboto Condensed Light"/>
              </a:rPr>
              <a:t>#2101CS632 </a:t>
            </a:r>
            <a:r>
              <a:rPr lang="en-US" sz="1800">
                <a:solidFill>
                  <a:srgbClr val="373737"/>
                </a:solidFill>
                <a:sym typeface="Roboto Condensed"/>
              </a:rPr>
              <a:t></a:t>
            </a:r>
            <a:r>
              <a:rPr lang="en-US" sz="1800">
                <a:solidFill>
                  <a:srgbClr val="373737"/>
                </a:solidFill>
                <a:latin typeface="Roboto Condensed Light"/>
              </a:rPr>
              <a:t>   Unit 1 – Introduction to Cyber Security $ Cyber Crime</a:t>
            </a:r>
          </a:p>
        </p:txBody>
      </p:sp>
      <p:sp>
        <p:nvSpPr>
          <p:cNvPr name="TextBox 9" id="9"/>
          <p:cNvSpPr txBox="true"/>
          <p:nvPr/>
        </p:nvSpPr>
        <p:spPr>
          <a:xfrm rot="0">
            <a:off x="13007340" y="9942195"/>
            <a:ext cx="3931920" cy="300774"/>
          </a:xfrm>
          <a:prstGeom prst="rect">
            <a:avLst/>
          </a:prstGeom>
        </p:spPr>
        <p:txBody>
          <a:bodyPr anchor="t" rtlCol="false" tIns="0" lIns="0" bIns="0" rIns="0">
            <a:spAutoFit/>
          </a:bodyPr>
          <a:lstStyle/>
          <a:p>
            <a:pPr algn="r">
              <a:lnSpc>
                <a:spcPts val="2160"/>
              </a:lnSpc>
            </a:pPr>
            <a:r>
              <a:rPr lang="en-US" sz="1800">
                <a:solidFill>
                  <a:srgbClr val="373737"/>
                </a:solidFill>
                <a:latin typeface="Roboto Condensed Bold"/>
              </a:rPr>
              <a:t>‹#›</a:t>
            </a:r>
          </a:p>
        </p:txBody>
      </p:sp>
      <p:sp>
        <p:nvSpPr>
          <p:cNvPr name="Freeform 10" id="10"/>
          <p:cNvSpPr/>
          <p:nvPr/>
        </p:nvSpPr>
        <p:spPr>
          <a:xfrm flipH="false" flipV="false" rot="0">
            <a:off x="0" y="0"/>
            <a:ext cx="18288000" cy="1066802"/>
          </a:xfrm>
          <a:custGeom>
            <a:avLst/>
            <a:gdLst/>
            <a:ahLst/>
            <a:cxnLst/>
            <a:rect r="r" b="b" t="t" l="l"/>
            <a:pathLst>
              <a:path h="1066802" w="18288000">
                <a:moveTo>
                  <a:pt x="0" y="0"/>
                </a:moveTo>
                <a:lnTo>
                  <a:pt x="18288000" y="0"/>
                </a:lnTo>
                <a:lnTo>
                  <a:pt x="18288000" y="1066802"/>
                </a:lnTo>
                <a:lnTo>
                  <a:pt x="0" y="1066802"/>
                </a:lnTo>
                <a:lnTo>
                  <a:pt x="0" y="0"/>
                </a:lnTo>
                <a:close/>
              </a:path>
            </a:pathLst>
          </a:custGeom>
          <a:blipFill>
            <a:blip r:embed="rId3"/>
            <a:stretch>
              <a:fillRect l="0" t="-904359" r="-1799" b="-38262"/>
            </a:stretch>
          </a:blipFill>
        </p:spPr>
      </p:sp>
      <p:sp>
        <p:nvSpPr>
          <p:cNvPr name="AutoShape 11" id="11"/>
          <p:cNvSpPr/>
          <p:nvPr/>
        </p:nvSpPr>
        <p:spPr>
          <a:xfrm rot="3577">
            <a:off x="-9530" y="1066802"/>
            <a:ext cx="18307060" cy="0"/>
          </a:xfrm>
          <a:prstGeom prst="line">
            <a:avLst/>
          </a:prstGeom>
          <a:ln cap="rnd" w="9525">
            <a:solidFill>
              <a:srgbClr val="FFFFFF"/>
            </a:solidFill>
            <a:prstDash val="solid"/>
            <a:headEnd type="none" len="sm" w="sm"/>
            <a:tailEnd type="none" len="sm" w="sm"/>
          </a:ln>
        </p:spPr>
      </p:sp>
      <p:sp>
        <p:nvSpPr>
          <p:cNvPr name="AutoShape 12" id="12"/>
          <p:cNvSpPr/>
          <p:nvPr/>
        </p:nvSpPr>
        <p:spPr>
          <a:xfrm rot="3577">
            <a:off x="-9530" y="9909376"/>
            <a:ext cx="18307060" cy="0"/>
          </a:xfrm>
          <a:prstGeom prst="line">
            <a:avLst/>
          </a:prstGeom>
          <a:ln cap="rnd" w="9525">
            <a:solidFill>
              <a:srgbClr val="FFFFFF"/>
            </a:solidFill>
            <a:prstDash val="solid"/>
            <a:headEnd type="none" len="sm" w="sm"/>
            <a:tailEnd type="none" len="sm" w="sm"/>
          </a:ln>
        </p:spPr>
      </p:sp>
      <p:sp>
        <p:nvSpPr>
          <p:cNvPr name="TextBox 13" id="13"/>
          <p:cNvSpPr txBox="true"/>
          <p:nvPr/>
        </p:nvSpPr>
        <p:spPr>
          <a:xfrm rot="0">
            <a:off x="216000" y="194502"/>
            <a:ext cx="17856000" cy="725424"/>
          </a:xfrm>
          <a:prstGeom prst="rect">
            <a:avLst/>
          </a:prstGeom>
        </p:spPr>
        <p:txBody>
          <a:bodyPr anchor="t" rtlCol="false" tIns="0" lIns="0" bIns="0" rIns="0">
            <a:spAutoFit/>
          </a:bodyPr>
          <a:lstStyle/>
          <a:p>
            <a:pPr algn="l">
              <a:lnSpc>
                <a:spcPts val="5508"/>
              </a:lnSpc>
            </a:pPr>
            <a:r>
              <a:rPr lang="en-US" sz="5100">
                <a:solidFill>
                  <a:srgbClr val="373737"/>
                </a:solidFill>
                <a:latin typeface="Roboto Condensed Bold"/>
              </a:rPr>
              <a:t>Types of Cyber Crimes </a:t>
            </a:r>
          </a:p>
        </p:txBody>
      </p:sp>
      <p:sp>
        <p:nvSpPr>
          <p:cNvPr name="TextBox 14" id="14"/>
          <p:cNvSpPr txBox="true"/>
          <p:nvPr/>
        </p:nvSpPr>
        <p:spPr>
          <a:xfrm rot="0">
            <a:off x="216000" y="1384209"/>
            <a:ext cx="11051194" cy="8255385"/>
          </a:xfrm>
          <a:prstGeom prst="rect">
            <a:avLst/>
          </a:prstGeom>
        </p:spPr>
        <p:txBody>
          <a:bodyPr anchor="t" rtlCol="false" tIns="0" lIns="0" bIns="0" rIns="0">
            <a:spAutoFit/>
          </a:bodyPr>
          <a:lstStyle/>
          <a:p>
            <a:pPr algn="just">
              <a:lnSpc>
                <a:spcPts val="3852"/>
              </a:lnSpc>
            </a:pPr>
            <a:r>
              <a:rPr lang="en-US" sz="3566" spc="71">
                <a:solidFill>
                  <a:srgbClr val="5C2421"/>
                </a:solidFill>
                <a:latin typeface="Roboto Condensed Bold"/>
              </a:rPr>
              <a:t>Malware Attacks:</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Malicious software (malware) is designed to harm or exploit computer systems.</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Ransomware, such as the WannaCry attack, encrypts files on a victim's computer and demands a ransom for their release.</a:t>
            </a:r>
          </a:p>
          <a:p>
            <a:pPr algn="just">
              <a:lnSpc>
                <a:spcPts val="3852"/>
              </a:lnSpc>
            </a:pPr>
          </a:p>
          <a:p>
            <a:pPr algn="just">
              <a:lnSpc>
                <a:spcPts val="3852"/>
              </a:lnSpc>
            </a:pPr>
            <a:r>
              <a:rPr lang="en-US" sz="3566" spc="71">
                <a:solidFill>
                  <a:srgbClr val="5C2421"/>
                </a:solidFill>
                <a:latin typeface="Roboto Condensed Bold"/>
              </a:rPr>
              <a:t>Phishing:</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Deceptive attempts to trick individuals into divulging sensitive information like usernames, passwords, or financial details.</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A fraudulent email claiming to be from a bank requests the recipient to click on a link and enter login credentials on a fake website.</a:t>
            </a:r>
          </a:p>
          <a:p>
            <a:pPr algn="just">
              <a:lnSpc>
                <a:spcPts val="3852"/>
              </a:lnSpc>
            </a:pPr>
          </a:p>
          <a:p>
            <a:pPr algn="just">
              <a:lnSpc>
                <a:spcPts val="3852"/>
              </a:lnSpc>
            </a:pPr>
            <a:r>
              <a:rPr lang="en-US" sz="3566" spc="71">
                <a:solidFill>
                  <a:srgbClr val="5C2421"/>
                </a:solidFill>
                <a:latin typeface="Roboto Condensed Bold"/>
              </a:rPr>
              <a:t>Identity Theft:</a:t>
            </a:r>
          </a:p>
          <a:p>
            <a:pPr algn="just">
              <a:lnSpc>
                <a:spcPts val="3240"/>
              </a:lnSpc>
            </a:pPr>
            <a:r>
              <a:rPr lang="en-US" sz="3000" spc="60" u="sng">
                <a:solidFill>
                  <a:srgbClr val="1B1818"/>
                </a:solidFill>
                <a:latin typeface="Roboto Condensed"/>
              </a:rPr>
              <a:t>Definition:</a:t>
            </a:r>
            <a:r>
              <a:rPr lang="en-US" sz="3000" spc="60">
                <a:solidFill>
                  <a:srgbClr val="1B1818"/>
                </a:solidFill>
                <a:latin typeface="Roboto Condensed"/>
              </a:rPr>
              <a:t> Unauthorized acquisition and use of someone's personal information for fraudulent purposes.</a:t>
            </a:r>
          </a:p>
          <a:p>
            <a:pPr algn="just">
              <a:lnSpc>
                <a:spcPts val="3240"/>
              </a:lnSpc>
            </a:pPr>
            <a:r>
              <a:rPr lang="en-US" sz="3000" spc="60" u="sng">
                <a:solidFill>
                  <a:srgbClr val="1B1818"/>
                </a:solidFill>
                <a:latin typeface="Roboto Condensed"/>
              </a:rPr>
              <a:t>Example:</a:t>
            </a:r>
            <a:r>
              <a:rPr lang="en-US" sz="3000" spc="60">
                <a:solidFill>
                  <a:srgbClr val="1B1818"/>
                </a:solidFill>
                <a:latin typeface="Roboto Condensed"/>
              </a:rPr>
              <a:t> Criminals use stolen identity information to open bank accounts.</a:t>
            </a:r>
          </a:p>
          <a:p>
            <a:pPr algn="just">
              <a:lnSpc>
                <a:spcPts val="3852"/>
              </a:lnSpc>
            </a:pPr>
          </a:p>
        </p:txBody>
      </p:sp>
      <p:sp>
        <p:nvSpPr>
          <p:cNvPr name="Freeform 15" id="15"/>
          <p:cNvSpPr/>
          <p:nvPr/>
        </p:nvSpPr>
        <p:spPr>
          <a:xfrm flipH="false" flipV="false" rot="0">
            <a:off x="11866382" y="3086100"/>
            <a:ext cx="5832835" cy="4114800"/>
          </a:xfrm>
          <a:custGeom>
            <a:avLst/>
            <a:gdLst/>
            <a:ahLst/>
            <a:cxnLst/>
            <a:rect r="r" b="b" t="t" l="l"/>
            <a:pathLst>
              <a:path h="4114800" w="5832835">
                <a:moveTo>
                  <a:pt x="0" y="0"/>
                </a:moveTo>
                <a:lnTo>
                  <a:pt x="5832836" y="0"/>
                </a:lnTo>
                <a:lnTo>
                  <a:pt x="583283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DAF3yG0owc4</dc:identifier>
  <dcterms:modified xsi:type="dcterms:W3CDTF">2011-08-01T06:04:30Z</dcterms:modified>
  <cp:revision>1</cp:revision>
  <dc:title>UNIT - 1 Introduction to Cyber security &amp; cyber crime</dc:title>
</cp:coreProperties>
</file>